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60" r:id="rId3"/>
    <p:sldId id="257" r:id="rId4"/>
    <p:sldId id="271" r:id="rId5"/>
    <p:sldId id="261" r:id="rId6"/>
    <p:sldId id="262" r:id="rId7"/>
    <p:sldId id="263" r:id="rId8"/>
    <p:sldId id="265" r:id="rId9"/>
    <p:sldId id="267" r:id="rId10"/>
    <p:sldId id="268" r:id="rId11"/>
    <p:sldId id="264" r:id="rId12"/>
    <p:sldId id="258" r:id="rId13"/>
    <p:sldId id="272" r:id="rId14"/>
    <p:sldId id="269" r:id="rId15"/>
  </p:sldIdLst>
  <p:sldSz cx="9144000" cy="6858000" type="screen4x3"/>
  <p:notesSz cx="6858000" cy="9144000"/>
  <p:embeddedFontLst>
    <p:embeddedFont>
      <p:font typeface="나눔스퀘어_ac" pitchFamily="50" charset="-127"/>
      <p:regular r:id="rId17"/>
    </p:embeddedFont>
    <p:embeddedFont>
      <p:font typeface="Verdana" pitchFamily="34" charset="0"/>
      <p:regular r:id="rId18"/>
      <p:bold r:id="rId19"/>
      <p:italic r:id="rId20"/>
      <p:boldItalic r:id="rId21"/>
    </p:embeddedFont>
    <p:embeddedFont>
      <p:font typeface="DFKai-SB" pitchFamily="65" charset="-120"/>
      <p:regular r:id="rId22"/>
    </p:embeddedFont>
    <p:embeddedFont>
      <p:font typeface="나눔스퀘어_ac Bold" pitchFamily="50" charset="-127"/>
      <p:bold r:id="rId23"/>
    </p:embeddedFont>
    <p:embeddedFont>
      <p:font typeface="나눔스퀘어_ac ExtraBold" pitchFamily="50" charset="-127"/>
      <p:bold r:id="rId24"/>
    </p:embeddedFont>
    <p:embeddedFont>
      <p:font typeface="맑은 고딕" pitchFamily="50" charset="-127"/>
      <p:regular r:id="rId25"/>
      <p:bold r:id="rId26"/>
    </p:embeddedFont>
    <p:embeddedFont>
      <p:font typeface="나눔고딕 ExtraBold" pitchFamily="50" charset="-127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010" autoAdjust="0"/>
    <p:restoredTop sz="95392" autoAdjust="0"/>
  </p:normalViewPr>
  <p:slideViewPr>
    <p:cSldViewPr>
      <p:cViewPr varScale="1">
        <p:scale>
          <a:sx n="112" d="100"/>
          <a:sy n="112" d="100"/>
        </p:scale>
        <p:origin x="-1968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4CBD3B-6A85-44FC-B5EA-0A724D1D8ADC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F7EF0-06B5-474D-A531-55FB793FC1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17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5F7EF0-06B5-474D-A531-55FB793FC1C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261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5F7EF0-06B5-474D-A531-55FB793FC1C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261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000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328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405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539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7905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2900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173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036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883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10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179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9781D-1F31-403B-B1F5-0E1A9DF108F5}" type="datetimeFigureOut">
              <a:rPr lang="ko-KR" altLang="en-US" smtClean="0"/>
              <a:t>2019-07-09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9929D6-CC49-460E-BD84-5E5B2CDFE5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771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korean.visitkorea.or.kr/main/main.d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korean.visitkorea.or.kr/main/main.d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45337" y="2276872"/>
            <a:ext cx="5855923" cy="1107554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>
                <a:latin typeface="나눔스퀘어_ac Bold" pitchFamily="50" charset="-127"/>
                <a:ea typeface="나눔스퀘어_ac Bold" pitchFamily="50" charset="-127"/>
              </a:rPr>
              <a:t>WEB </a:t>
            </a:r>
            <a:br>
              <a:rPr lang="en-US" altLang="ko-KR" dirty="0" smtClean="0">
                <a:latin typeface="나눔스퀘어_ac Bold" pitchFamily="50" charset="-127"/>
                <a:ea typeface="나눔스퀘어_ac Bold" pitchFamily="50" charset="-127"/>
              </a:rPr>
            </a:br>
            <a:r>
              <a:rPr lang="en-US" altLang="ko-KR" dirty="0" smtClean="0">
                <a:latin typeface="나눔스퀘어_ac Bold" pitchFamily="50" charset="-127"/>
                <a:ea typeface="나눔스퀘어_ac Bold" pitchFamily="50" charset="-127"/>
              </a:rPr>
              <a:t>PROJECT</a:t>
            </a:r>
            <a:endParaRPr lang="ko-KR" altLang="en-US" dirty="0">
              <a:latin typeface="나눔스퀘어_ac Bold" pitchFamily="50" charset="-127"/>
              <a:ea typeface="나눔스퀘어_ac Bold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10586" y="5387358"/>
            <a:ext cx="2725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유민웅 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/ 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신지혜 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/ 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이건희 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/ 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김현성 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/ </a:t>
            </a:r>
            <a:r>
              <a:rPr lang="ko-KR" altLang="en-US" sz="1200" dirty="0" err="1" smtClean="0">
                <a:latin typeface="나눔스퀘어_ac" pitchFamily="50" charset="-127"/>
                <a:ea typeface="나눔스퀘어_ac" pitchFamily="50" charset="-127"/>
              </a:rPr>
              <a:t>추수아</a:t>
            </a:r>
            <a:endParaRPr lang="ko-KR" altLang="en-US" sz="12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1745338" y="4581128"/>
            <a:ext cx="5855923" cy="11075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dirty="0" err="1" smtClean="0">
                <a:latin typeface="나눔스퀘어_ac Bold" pitchFamily="50" charset="-127"/>
                <a:ea typeface="나눔스퀘어_ac Bold" pitchFamily="50" charset="-127"/>
              </a:rPr>
              <a:t>라온모아</a:t>
            </a:r>
            <a:endParaRPr lang="ko-KR" altLang="en-US" sz="2400" dirty="0">
              <a:latin typeface="나눔스퀘어_ac Bold" pitchFamily="50" charset="-127"/>
              <a:ea typeface="나눔스퀘어_ac 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4993" y="1700808"/>
            <a:ext cx="1436612" cy="7200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954993" y="3933056"/>
            <a:ext cx="1436612" cy="7200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954993" y="5689757"/>
            <a:ext cx="1436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latin typeface="나눔스퀘어_ac" pitchFamily="50" charset="-127"/>
                <a:ea typeface="나눔스퀘어_ac" pitchFamily="50" charset="-127"/>
              </a:rPr>
              <a:t>icia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 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대장정 프로젝트</a:t>
            </a:r>
            <a:endParaRPr lang="ko-KR" altLang="en-US" sz="1200" dirty="0">
              <a:latin typeface="나눔스퀘어_ac" pitchFamily="50" charset="-127"/>
              <a:ea typeface="나눔스퀘어_ac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169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/>
          <p:cNvSpPr/>
          <p:nvPr/>
        </p:nvSpPr>
        <p:spPr>
          <a:xfrm>
            <a:off x="0" y="370358"/>
            <a:ext cx="9144000" cy="3077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 설명선 3"/>
          <p:cNvSpPr/>
          <p:nvPr/>
        </p:nvSpPr>
        <p:spPr>
          <a:xfrm>
            <a:off x="2174043" y="2928134"/>
            <a:ext cx="452835" cy="179209"/>
          </a:xfrm>
          <a:prstGeom prst="wedgeRectCallout">
            <a:avLst>
              <a:gd name="adj1" fmla="val -32051"/>
              <a:gd name="adj2" fmla="val 9084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0" y="196048"/>
            <a:ext cx="147565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96048"/>
            <a:ext cx="998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참고 사이트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7453753" y="1130530"/>
            <a:ext cx="1440160" cy="449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0C0C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1.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찜목록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-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사용자가 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찜해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 놓은 정보를 불러와 보여주는 페이지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7380312" y="939478"/>
            <a:ext cx="1587042" cy="551385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765824" y="1314569"/>
            <a:ext cx="6238020" cy="373991"/>
          </a:xfrm>
          <a:prstGeom prst="rect">
            <a:avLst/>
          </a:prstGeom>
          <a:solidFill>
            <a:srgbClr val="F8F8F8"/>
          </a:solidFill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69977" y="1392903"/>
            <a:ext cx="790110" cy="229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latin typeface="나눔스퀘어_ac" pitchFamily="50" charset="-127"/>
                <a:ea typeface="나눔스퀘어_ac" pitchFamily="50" charset="-127"/>
              </a:rPr>
              <a:t>Logo</a:t>
            </a:r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745756" y="1393803"/>
            <a:ext cx="856574" cy="229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나눔스퀘어_ac" pitchFamily="50" charset="-127"/>
                <a:ea typeface="나눔스퀘어_ac" pitchFamily="50" charset="-127"/>
              </a:rPr>
              <a:t>우리</a:t>
            </a:r>
            <a:r>
              <a:rPr lang="ko-KR" altLang="en-US" sz="1000" dirty="0">
                <a:latin typeface="나눔스퀘어_ac" pitchFamily="50" charset="-127"/>
                <a:ea typeface="나눔스퀘어_ac" pitchFamily="50" charset="-127"/>
              </a:rPr>
              <a:t>는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114426" y="1393803"/>
            <a:ext cx="12766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 smtClean="0">
                <a:latin typeface="나눔스퀘어_ac" pitchFamily="50" charset="-127"/>
                <a:ea typeface="나눔스퀘어_ac" pitchFamily="50" charset="-127"/>
              </a:rPr>
              <a:t>문화 즐기기</a:t>
            </a:r>
            <a:endParaRPr lang="ko-KR" altLang="en-US" sz="1050" b="1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755709" y="1393803"/>
            <a:ext cx="1276620" cy="229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나눔스퀘어_ac" pitchFamily="50" charset="-127"/>
                <a:ea typeface="나눔스퀘어_ac" pitchFamily="50" charset="-127"/>
              </a:rPr>
              <a:t>문화 나누기</a:t>
            </a:r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079130" y="2568094"/>
            <a:ext cx="109549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 smtClean="0">
                <a:latin typeface="나눔스퀘어_ac" pitchFamily="50" charset="-127"/>
                <a:ea typeface="나눔스퀘어_ac" pitchFamily="50" charset="-127"/>
              </a:rPr>
              <a:t>라온모아</a:t>
            </a:r>
            <a:endParaRPr lang="ko-KR" altLang="en-US" sz="105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99461" y="1897087"/>
            <a:ext cx="1612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나눔스퀘어_ac" pitchFamily="50" charset="-127"/>
                <a:ea typeface="나눔스퀘어_ac" pitchFamily="50" charset="-127"/>
              </a:rPr>
              <a:t>#</a:t>
            </a:r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전체 문화 보기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46" name="Rectangle 8"/>
          <p:cNvSpPr>
            <a:spLocks noChangeArrowheads="1"/>
          </p:cNvSpPr>
          <p:nvPr/>
        </p:nvSpPr>
        <p:spPr bwMode="auto">
          <a:xfrm>
            <a:off x="5292080" y="2276872"/>
            <a:ext cx="1711764" cy="3248081"/>
          </a:xfrm>
          <a:prstGeom prst="rect">
            <a:avLst/>
          </a:prstGeom>
          <a:solidFill>
            <a:srgbClr val="F8F8F8"/>
          </a:solidFill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67910" y="929423"/>
            <a:ext cx="12254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err="1" smtClean="0">
                <a:latin typeface="나눔스퀘어_ac" pitchFamily="50" charset="-127"/>
                <a:ea typeface="나눔스퀘어_ac" pitchFamily="50" charset="-127"/>
              </a:rPr>
              <a:t>아무개님</a:t>
            </a:r>
            <a:r>
              <a:rPr lang="ko-KR" altLang="en-US" sz="1000" dirty="0" smtClean="0">
                <a:latin typeface="나눔스퀘어_ac" pitchFamily="50" charset="-127"/>
                <a:ea typeface="나눔스퀘어_ac" pitchFamily="50" charset="-127"/>
              </a:rPr>
              <a:t> 환영합니다</a:t>
            </a:r>
            <a:r>
              <a:rPr lang="en-US" altLang="ko-KR" sz="1000" dirty="0" smtClean="0">
                <a:latin typeface="나눔스퀘어_ac" pitchFamily="50" charset="-127"/>
                <a:ea typeface="나눔스퀘어_ac" pitchFamily="50" charset="-127"/>
              </a:rPr>
              <a:t>!</a:t>
            </a:r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032329" y="1393803"/>
            <a:ext cx="12766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나눔스퀘어_ac" pitchFamily="50" charset="-127"/>
                <a:ea typeface="나눔스퀘어_ac" pitchFamily="50" charset="-127"/>
              </a:rPr>
              <a:t>문화 </a:t>
            </a:r>
            <a:r>
              <a:rPr lang="ko-KR" altLang="en-US" sz="1000" dirty="0" err="1" smtClean="0">
                <a:latin typeface="나눔스퀘어_ac" pitchFamily="50" charset="-127"/>
                <a:ea typeface="나눔스퀘어_ac" pitchFamily="50" charset="-127"/>
              </a:rPr>
              <a:t>찜하기</a:t>
            </a:r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64" name="Rectangle 8"/>
          <p:cNvSpPr>
            <a:spLocks noChangeArrowheads="1"/>
          </p:cNvSpPr>
          <p:nvPr/>
        </p:nvSpPr>
        <p:spPr bwMode="auto">
          <a:xfrm>
            <a:off x="6293333" y="929423"/>
            <a:ext cx="718206" cy="201107"/>
          </a:xfrm>
          <a:prstGeom prst="rect">
            <a:avLst/>
          </a:prstGeom>
          <a:solidFill>
            <a:srgbClr val="F8F8F8"/>
          </a:solidFill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sz="800" dirty="0" smtClean="0">
                <a:latin typeface="나눔스퀘어_ac" pitchFamily="50" charset="-127"/>
                <a:ea typeface="나눔스퀘어_ac" pitchFamily="50" charset="-127"/>
              </a:rPr>
              <a:t>    나의 정보</a:t>
            </a:r>
            <a:endParaRPr lang="ko-KR" altLang="en-US" sz="8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2" name="Rectangle 8"/>
          <p:cNvSpPr>
            <a:spLocks noChangeArrowheads="1"/>
          </p:cNvSpPr>
          <p:nvPr/>
        </p:nvSpPr>
        <p:spPr bwMode="auto">
          <a:xfrm>
            <a:off x="1116512" y="2568094"/>
            <a:ext cx="828724" cy="1078499"/>
          </a:xfrm>
          <a:prstGeom prst="rect">
            <a:avLst/>
          </a:prstGeom>
          <a:solidFill>
            <a:srgbClr val="F8F8F8"/>
          </a:solidFill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79130" y="3186057"/>
            <a:ext cx="1883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스퀘어_ac" pitchFamily="50" charset="-127"/>
                <a:ea typeface="나눔스퀘어_ac" pitchFamily="50" charset="-127"/>
              </a:rPr>
              <a:t>시기 정보정보</a:t>
            </a:r>
            <a:endParaRPr lang="en-US" altLang="ko-KR" sz="800" dirty="0" smtClean="0">
              <a:latin typeface="나눔스퀘어_ac" pitchFamily="50" charset="-127"/>
              <a:ea typeface="나눔스퀘어_ac" pitchFamily="50" charset="-127"/>
            </a:endParaRPr>
          </a:p>
          <a:p>
            <a:r>
              <a:rPr lang="ko-KR" altLang="en-US" sz="800" dirty="0" smtClean="0">
                <a:latin typeface="나눔스퀘어_ac" pitchFamily="50" charset="-127"/>
                <a:ea typeface="나눔스퀘어_ac" pitchFamily="50" charset="-127"/>
              </a:rPr>
              <a:t>지역지</a:t>
            </a:r>
            <a:r>
              <a:rPr lang="ko-KR" altLang="en-US" sz="800" dirty="0">
                <a:latin typeface="나눔스퀘어_ac" pitchFamily="50" charset="-127"/>
                <a:ea typeface="나눔스퀘어_ac" pitchFamily="50" charset="-127"/>
              </a:rPr>
              <a:t>역</a:t>
            </a:r>
            <a:endParaRPr lang="en-US" altLang="ko-KR" sz="800" dirty="0" smtClean="0">
              <a:latin typeface="나눔스퀘어_ac" pitchFamily="50" charset="-127"/>
              <a:ea typeface="나눔스퀘어_ac" pitchFamily="50" charset="-127"/>
            </a:endParaRPr>
          </a:p>
          <a:p>
            <a:r>
              <a:rPr lang="ko-KR" altLang="en-US" sz="800" dirty="0" smtClean="0">
                <a:latin typeface="나눔스퀘어_ac" pitchFamily="50" charset="-127"/>
                <a:ea typeface="나눔스퀘어_ac" pitchFamily="50" charset="-127"/>
              </a:rPr>
              <a:t>설명설명 이게 무슨 </a:t>
            </a:r>
            <a:r>
              <a:rPr lang="ko-KR" altLang="en-US" sz="800" dirty="0" err="1" smtClean="0">
                <a:latin typeface="나눔스퀘어_ac" pitchFamily="50" charset="-127"/>
                <a:ea typeface="나눔스퀘어_ac" pitchFamily="50" charset="-127"/>
              </a:rPr>
              <a:t>축제냐하면</a:t>
            </a:r>
            <a:endParaRPr lang="ko-KR" altLang="en-US" sz="8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174043" y="2910016"/>
            <a:ext cx="10954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err="1" smtClean="0">
                <a:latin typeface="나눔스퀘어_ac" pitchFamily="50" charset="-127"/>
                <a:ea typeface="나눔스퀘어_ac" pitchFamily="50" charset="-127"/>
              </a:rPr>
              <a:t>진행중</a:t>
            </a:r>
            <a:endParaRPr lang="ko-KR" altLang="en-US" sz="800" dirty="0">
              <a:latin typeface="나눔스퀘어_ac" pitchFamily="50" charset="-127"/>
              <a:ea typeface="나눔스퀘어_ac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96746" y="3792230"/>
            <a:ext cx="391077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사각형 설명선 57"/>
          <p:cNvSpPr/>
          <p:nvPr/>
        </p:nvSpPr>
        <p:spPr>
          <a:xfrm>
            <a:off x="2174043" y="4296286"/>
            <a:ext cx="452835" cy="179209"/>
          </a:xfrm>
          <a:prstGeom prst="wedgeRectCallout">
            <a:avLst>
              <a:gd name="adj1" fmla="val -32051"/>
              <a:gd name="adj2" fmla="val 9084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2079130" y="3936246"/>
            <a:ext cx="109549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 smtClean="0">
                <a:latin typeface="나눔스퀘어_ac" pitchFamily="50" charset="-127"/>
                <a:ea typeface="나눔스퀘어_ac" pitchFamily="50" charset="-127"/>
              </a:rPr>
              <a:t>라온모아</a:t>
            </a:r>
            <a:endParaRPr lang="ko-KR" altLang="en-US" sz="105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60" name="Rectangle 8"/>
          <p:cNvSpPr>
            <a:spLocks noChangeArrowheads="1"/>
          </p:cNvSpPr>
          <p:nvPr/>
        </p:nvSpPr>
        <p:spPr bwMode="auto">
          <a:xfrm>
            <a:off x="1116512" y="3936246"/>
            <a:ext cx="828724" cy="1078499"/>
          </a:xfrm>
          <a:prstGeom prst="rect">
            <a:avLst/>
          </a:prstGeom>
          <a:solidFill>
            <a:srgbClr val="F8F8F8"/>
          </a:solidFill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2079130" y="4554209"/>
            <a:ext cx="1883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스퀘어_ac" pitchFamily="50" charset="-127"/>
                <a:ea typeface="나눔스퀘어_ac" pitchFamily="50" charset="-127"/>
              </a:rPr>
              <a:t>시기 정보정보</a:t>
            </a:r>
            <a:endParaRPr lang="en-US" altLang="ko-KR" sz="800" dirty="0" smtClean="0">
              <a:latin typeface="나눔스퀘어_ac" pitchFamily="50" charset="-127"/>
              <a:ea typeface="나눔스퀘어_ac" pitchFamily="50" charset="-127"/>
            </a:endParaRPr>
          </a:p>
          <a:p>
            <a:r>
              <a:rPr lang="ko-KR" altLang="en-US" sz="800" dirty="0" smtClean="0">
                <a:latin typeface="나눔스퀘어_ac" pitchFamily="50" charset="-127"/>
                <a:ea typeface="나눔스퀘어_ac" pitchFamily="50" charset="-127"/>
              </a:rPr>
              <a:t>지역지</a:t>
            </a:r>
            <a:r>
              <a:rPr lang="ko-KR" altLang="en-US" sz="800" dirty="0">
                <a:latin typeface="나눔스퀘어_ac" pitchFamily="50" charset="-127"/>
                <a:ea typeface="나눔스퀘어_ac" pitchFamily="50" charset="-127"/>
              </a:rPr>
              <a:t>역</a:t>
            </a:r>
            <a:endParaRPr lang="en-US" altLang="ko-KR" sz="800" dirty="0" smtClean="0">
              <a:latin typeface="나눔스퀘어_ac" pitchFamily="50" charset="-127"/>
              <a:ea typeface="나눔스퀘어_ac" pitchFamily="50" charset="-127"/>
            </a:endParaRPr>
          </a:p>
          <a:p>
            <a:r>
              <a:rPr lang="ko-KR" altLang="en-US" sz="800" dirty="0" smtClean="0">
                <a:latin typeface="나눔스퀘어_ac" pitchFamily="50" charset="-127"/>
                <a:ea typeface="나눔스퀘어_ac" pitchFamily="50" charset="-127"/>
              </a:rPr>
              <a:t>설명설명 이게 무슨 </a:t>
            </a:r>
            <a:r>
              <a:rPr lang="ko-KR" altLang="en-US" sz="800" dirty="0" err="1" smtClean="0">
                <a:latin typeface="나눔스퀘어_ac" pitchFamily="50" charset="-127"/>
                <a:ea typeface="나눔스퀘어_ac" pitchFamily="50" charset="-127"/>
              </a:rPr>
              <a:t>축제냐하면</a:t>
            </a:r>
            <a:endParaRPr lang="ko-KR" altLang="en-US" sz="8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2174043" y="4278168"/>
            <a:ext cx="10954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err="1" smtClean="0">
                <a:latin typeface="나눔스퀘어_ac" pitchFamily="50" charset="-127"/>
                <a:ea typeface="나눔스퀘어_ac" pitchFamily="50" charset="-127"/>
              </a:rPr>
              <a:t>진행전</a:t>
            </a:r>
            <a:endParaRPr lang="ko-KR" altLang="en-US" sz="8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23977" y="2586720"/>
            <a:ext cx="928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지역별</a:t>
            </a:r>
            <a:endParaRPr lang="en-US" altLang="ko-KR" sz="1200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ctr"/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(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인천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,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서울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..)</a:t>
            </a:r>
            <a:endParaRPr lang="ko-KR" altLang="en-US" sz="12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728786" y="3584984"/>
            <a:ext cx="918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시기별</a:t>
            </a:r>
            <a:endParaRPr lang="en-US" altLang="ko-KR" sz="1200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ctr"/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(1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월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~12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월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)</a:t>
            </a:r>
            <a:endParaRPr lang="ko-KR" altLang="en-US" sz="12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795310" y="4661800"/>
            <a:ext cx="785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연령별</a:t>
            </a:r>
            <a:endParaRPr lang="en-US" altLang="ko-KR" sz="1200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ctr"/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(0~60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세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)</a:t>
            </a:r>
            <a:endParaRPr lang="ko-KR" altLang="en-US" sz="1200" dirty="0">
              <a:latin typeface="나눔스퀘어_ac" pitchFamily="50" charset="-127"/>
              <a:ea typeface="나눔스퀘어_ac" pitchFamily="50" charset="-127"/>
            </a:endParaRPr>
          </a:p>
        </p:txBody>
      </p:sp>
      <p:cxnSp>
        <p:nvCxnSpPr>
          <p:cNvPr id="69" name="직선 연결선 68"/>
          <p:cNvCxnSpPr/>
          <p:nvPr/>
        </p:nvCxnSpPr>
        <p:spPr>
          <a:xfrm>
            <a:off x="5508104" y="3272381"/>
            <a:ext cx="133773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3052134" y="1355207"/>
            <a:ext cx="943802" cy="333353"/>
          </a:xfrm>
          <a:prstGeom prst="rect">
            <a:avLst/>
          </a:prstGeom>
          <a:noFill/>
          <a:ln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0" name="직선 연결선 69"/>
          <p:cNvCxnSpPr/>
          <p:nvPr/>
        </p:nvCxnSpPr>
        <p:spPr>
          <a:xfrm>
            <a:off x="5508104" y="4509120"/>
            <a:ext cx="133773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타원 53"/>
          <p:cNvSpPr/>
          <p:nvPr/>
        </p:nvSpPr>
        <p:spPr>
          <a:xfrm>
            <a:off x="2925554" y="1255512"/>
            <a:ext cx="253160" cy="25316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스퀘어_ac" pitchFamily="50" charset="-127"/>
                <a:ea typeface="나눔스퀘어_ac" pitchFamily="50" charset="-127"/>
              </a:rPr>
              <a:t>1</a:t>
            </a:r>
            <a:endParaRPr lang="ko-KR" altLang="en-US" dirty="0">
              <a:latin typeface="나눔스퀘어_ac" pitchFamily="50" charset="-127"/>
              <a:ea typeface="나눔스퀘어_ac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1166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/>
          <p:cNvSpPr/>
          <p:nvPr/>
        </p:nvSpPr>
        <p:spPr>
          <a:xfrm>
            <a:off x="0" y="370358"/>
            <a:ext cx="9144000" cy="3077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3521785" y="1581756"/>
            <a:ext cx="507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/>
              <a:t>사용자</a:t>
            </a:r>
            <a:endParaRPr lang="ko-KR" altLang="en-US" sz="800" dirty="0"/>
          </a:p>
        </p:txBody>
      </p:sp>
      <p:sp>
        <p:nvSpPr>
          <p:cNvPr id="42" name="웃는 얼굴 41"/>
          <p:cNvSpPr/>
          <p:nvPr/>
        </p:nvSpPr>
        <p:spPr>
          <a:xfrm>
            <a:off x="3578188" y="1063170"/>
            <a:ext cx="391109" cy="391109"/>
          </a:xfrm>
          <a:prstGeom prst="smileyFac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9" name="직사각형 8"/>
          <p:cNvSpPr/>
          <p:nvPr/>
        </p:nvSpPr>
        <p:spPr>
          <a:xfrm>
            <a:off x="5820183" y="2196534"/>
            <a:ext cx="1147318" cy="1815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31" name="TextBox 30"/>
          <p:cNvSpPr txBox="1"/>
          <p:nvPr/>
        </p:nvSpPr>
        <p:spPr>
          <a:xfrm>
            <a:off x="6140333" y="2175172"/>
            <a:ext cx="503687" cy="218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/>
              <a:t>로그인</a:t>
            </a:r>
            <a:endParaRPr lang="ko-KR" altLang="en-US" sz="800" dirty="0"/>
          </a:p>
        </p:txBody>
      </p:sp>
      <p:sp>
        <p:nvSpPr>
          <p:cNvPr id="63" name="직사각형 62"/>
          <p:cNvSpPr/>
          <p:nvPr/>
        </p:nvSpPr>
        <p:spPr>
          <a:xfrm>
            <a:off x="3388418" y="1831496"/>
            <a:ext cx="784607" cy="35127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64" name="TextBox 63"/>
          <p:cNvSpPr txBox="1"/>
          <p:nvPr/>
        </p:nvSpPr>
        <p:spPr>
          <a:xfrm>
            <a:off x="3526597" y="1898860"/>
            <a:ext cx="508249" cy="218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 smtClean="0">
                <a:solidFill>
                  <a:schemeClr val="bg1"/>
                </a:solidFill>
              </a:rPr>
              <a:t>HOME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4706336" y="2356051"/>
            <a:ext cx="784607" cy="35127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66" name="TextBox 65"/>
          <p:cNvSpPr txBox="1"/>
          <p:nvPr/>
        </p:nvSpPr>
        <p:spPr>
          <a:xfrm>
            <a:off x="4840715" y="2436817"/>
            <a:ext cx="515854" cy="218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dirty="0" smtClean="0">
                <a:solidFill>
                  <a:schemeClr val="bg1"/>
                </a:solidFill>
              </a:rPr>
              <a:t>LOGIN</a:t>
            </a:r>
          </a:p>
        </p:txBody>
      </p:sp>
      <p:cxnSp>
        <p:nvCxnSpPr>
          <p:cNvPr id="109" name="직선 연결선 108"/>
          <p:cNvCxnSpPr>
            <a:stCxn id="63" idx="2"/>
          </p:cNvCxnSpPr>
          <p:nvPr/>
        </p:nvCxnSpPr>
        <p:spPr>
          <a:xfrm>
            <a:off x="3780722" y="2182766"/>
            <a:ext cx="0" cy="48194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/>
          <p:cNvCxnSpPr>
            <a:stCxn id="9" idx="1"/>
          </p:cNvCxnSpPr>
          <p:nvPr/>
        </p:nvCxnSpPr>
        <p:spPr>
          <a:xfrm flipH="1" flipV="1">
            <a:off x="5655326" y="2287322"/>
            <a:ext cx="164858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/>
          <p:cNvCxnSpPr/>
          <p:nvPr/>
        </p:nvCxnSpPr>
        <p:spPr>
          <a:xfrm>
            <a:off x="5655326" y="2281344"/>
            <a:ext cx="0" cy="4357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연결선 147"/>
          <p:cNvCxnSpPr/>
          <p:nvPr/>
        </p:nvCxnSpPr>
        <p:spPr>
          <a:xfrm>
            <a:off x="4872395" y="3484854"/>
            <a:ext cx="152144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연결선 110"/>
          <p:cNvCxnSpPr/>
          <p:nvPr/>
        </p:nvCxnSpPr>
        <p:spPr>
          <a:xfrm>
            <a:off x="3780722" y="2616532"/>
            <a:ext cx="0" cy="71578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연결선 135"/>
          <p:cNvCxnSpPr/>
          <p:nvPr/>
        </p:nvCxnSpPr>
        <p:spPr>
          <a:xfrm flipH="1">
            <a:off x="763312" y="3534256"/>
            <a:ext cx="1" cy="89259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/>
          <p:cNvCxnSpPr/>
          <p:nvPr/>
        </p:nvCxnSpPr>
        <p:spPr>
          <a:xfrm flipH="1">
            <a:off x="3706077" y="3534256"/>
            <a:ext cx="1" cy="89259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연결선 137"/>
          <p:cNvCxnSpPr/>
          <p:nvPr/>
        </p:nvCxnSpPr>
        <p:spPr>
          <a:xfrm flipH="1">
            <a:off x="5057115" y="3534256"/>
            <a:ext cx="2" cy="4490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직선 연결선 139"/>
          <p:cNvCxnSpPr>
            <a:endCxn id="101" idx="2"/>
          </p:cNvCxnSpPr>
          <p:nvPr/>
        </p:nvCxnSpPr>
        <p:spPr>
          <a:xfrm flipH="1">
            <a:off x="6511036" y="3534255"/>
            <a:ext cx="7466" cy="9165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연결선 134"/>
          <p:cNvCxnSpPr/>
          <p:nvPr/>
        </p:nvCxnSpPr>
        <p:spPr>
          <a:xfrm flipH="1">
            <a:off x="2212406" y="3534256"/>
            <a:ext cx="1" cy="89259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직사각형 73"/>
          <p:cNvSpPr/>
          <p:nvPr/>
        </p:nvSpPr>
        <p:spPr>
          <a:xfrm>
            <a:off x="5820183" y="2616532"/>
            <a:ext cx="1147318" cy="1815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75" name="TextBox 74"/>
          <p:cNvSpPr txBox="1"/>
          <p:nvPr/>
        </p:nvSpPr>
        <p:spPr>
          <a:xfrm>
            <a:off x="6074413" y="2595169"/>
            <a:ext cx="613184" cy="2189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/>
              <a:t>회원가입</a:t>
            </a:r>
            <a:endParaRPr lang="ko-KR" altLang="en-US" sz="800" dirty="0"/>
          </a:p>
        </p:txBody>
      </p:sp>
      <p:sp>
        <p:nvSpPr>
          <p:cNvPr id="22" name="직사각형 21"/>
          <p:cNvSpPr/>
          <p:nvPr/>
        </p:nvSpPr>
        <p:spPr>
          <a:xfrm>
            <a:off x="377529" y="3284770"/>
            <a:ext cx="784607" cy="3512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27" name="TextBox 26"/>
          <p:cNvSpPr txBox="1"/>
          <p:nvPr/>
        </p:nvSpPr>
        <p:spPr>
          <a:xfrm>
            <a:off x="404690" y="3284424"/>
            <a:ext cx="730286" cy="3503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00" b="1" dirty="0" smtClean="0">
                <a:solidFill>
                  <a:schemeClr val="bg1"/>
                </a:solidFill>
              </a:rPr>
              <a:t>우리는</a:t>
            </a:r>
            <a:endParaRPr lang="en-US" altLang="ko-KR" sz="8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800" b="1" dirty="0" smtClean="0">
                <a:solidFill>
                  <a:schemeClr val="bg1"/>
                </a:solidFill>
              </a:rPr>
              <a:t>(</a:t>
            </a:r>
            <a:r>
              <a:rPr lang="ko-KR" altLang="en-US" sz="800" b="1" dirty="0" smtClean="0">
                <a:solidFill>
                  <a:schemeClr val="bg1"/>
                </a:solidFill>
              </a:rPr>
              <a:t>회사 소개</a:t>
            </a:r>
            <a:r>
              <a:rPr lang="en-US" altLang="ko-KR" sz="800" b="1" dirty="0" smtClean="0">
                <a:solidFill>
                  <a:schemeClr val="bg1"/>
                </a:solidFill>
              </a:rPr>
              <a:t>)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280746" y="3900618"/>
            <a:ext cx="978173" cy="181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77" name="TextBox 76"/>
          <p:cNvSpPr txBox="1"/>
          <p:nvPr/>
        </p:nvSpPr>
        <p:spPr>
          <a:xfrm>
            <a:off x="436768" y="3879255"/>
            <a:ext cx="651204" cy="2189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/>
              <a:t>회사 소개</a:t>
            </a:r>
            <a:endParaRPr lang="ko-KR" altLang="en-US" sz="800" dirty="0"/>
          </a:p>
        </p:txBody>
      </p:sp>
      <p:sp>
        <p:nvSpPr>
          <p:cNvPr id="78" name="직사각형 77"/>
          <p:cNvSpPr/>
          <p:nvPr/>
        </p:nvSpPr>
        <p:spPr>
          <a:xfrm>
            <a:off x="280746" y="4260990"/>
            <a:ext cx="978173" cy="181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79" name="TextBox 78"/>
          <p:cNvSpPr txBox="1"/>
          <p:nvPr/>
        </p:nvSpPr>
        <p:spPr>
          <a:xfrm>
            <a:off x="516323" y="4239628"/>
            <a:ext cx="503687" cy="2189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smtClean="0"/>
              <a:t>조직도</a:t>
            </a:r>
            <a:endParaRPr lang="ko-KR" altLang="en-US" sz="800" dirty="0"/>
          </a:p>
        </p:txBody>
      </p:sp>
      <p:sp>
        <p:nvSpPr>
          <p:cNvPr id="163" name="TextBox 162"/>
          <p:cNvSpPr txBox="1"/>
          <p:nvPr/>
        </p:nvSpPr>
        <p:spPr>
          <a:xfrm>
            <a:off x="192941" y="5263719"/>
            <a:ext cx="8739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/>
              <a:t>기본 제공 화면</a:t>
            </a:r>
            <a:endParaRPr lang="ko-KR" altLang="en-US" sz="800" dirty="0"/>
          </a:p>
        </p:txBody>
      </p:sp>
      <p:grpSp>
        <p:nvGrpSpPr>
          <p:cNvPr id="106" name="그룹 105"/>
          <p:cNvGrpSpPr/>
          <p:nvPr/>
        </p:nvGrpSpPr>
        <p:grpSpPr>
          <a:xfrm>
            <a:off x="1742804" y="3279461"/>
            <a:ext cx="978173" cy="1184124"/>
            <a:chOff x="2561525" y="2462324"/>
            <a:chExt cx="1172726" cy="1419639"/>
          </a:xfrm>
        </p:grpSpPr>
        <p:sp>
          <p:nvSpPr>
            <p:cNvPr id="24" name="직사각형 23"/>
            <p:cNvSpPr/>
            <p:nvPr/>
          </p:nvSpPr>
          <p:spPr>
            <a:xfrm>
              <a:off x="2654199" y="2462324"/>
              <a:ext cx="940661" cy="43345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583447" y="2477636"/>
              <a:ext cx="1088856" cy="420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b="1" dirty="0" smtClean="0">
                  <a:solidFill>
                    <a:schemeClr val="bg1"/>
                  </a:solidFill>
                </a:rPr>
                <a:t>문화 정보 보기</a:t>
              </a:r>
              <a:endParaRPr lang="en-US" altLang="ko-KR" sz="800" b="1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800" b="1" dirty="0" smtClean="0">
                  <a:solidFill>
                    <a:schemeClr val="bg1"/>
                  </a:solidFill>
                </a:rPr>
                <a:t>(</a:t>
              </a:r>
              <a:r>
                <a:rPr lang="ko-KR" altLang="en-US" sz="800" b="1" dirty="0" smtClean="0">
                  <a:solidFill>
                    <a:schemeClr val="bg1"/>
                  </a:solidFill>
                </a:rPr>
                <a:t>태그 이용</a:t>
              </a:r>
              <a:r>
                <a:rPr lang="en-US" altLang="ko-KR" sz="800" b="1" dirty="0" smtClean="0">
                  <a:solidFill>
                    <a:schemeClr val="bg1"/>
                  </a:solidFill>
                </a:rPr>
                <a:t>)</a:t>
              </a:r>
              <a:endParaRPr lang="ko-KR" altLang="en-US" sz="800" b="1" dirty="0">
                <a:solidFill>
                  <a:schemeClr val="bg1"/>
                </a:solidFill>
              </a:endParaRPr>
            </a:p>
          </p:txBody>
        </p:sp>
        <p:sp>
          <p:nvSpPr>
            <p:cNvPr id="80" name="직사각형 79"/>
            <p:cNvSpPr/>
            <p:nvPr/>
          </p:nvSpPr>
          <p:spPr>
            <a:xfrm>
              <a:off x="2561525" y="3212976"/>
              <a:ext cx="1172726" cy="21769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748579" y="3187365"/>
              <a:ext cx="780725" cy="262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 smtClean="0"/>
                <a:t>축제</a:t>
              </a:r>
              <a:r>
                <a:rPr lang="en-US" altLang="ko-KR" sz="800" dirty="0"/>
                <a:t> </a:t>
              </a:r>
              <a:r>
                <a:rPr lang="ko-KR" altLang="en-US" sz="800" dirty="0" smtClean="0"/>
                <a:t>정보</a:t>
              </a:r>
              <a:endParaRPr lang="ko-KR" altLang="en-US" sz="800" dirty="0"/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2561525" y="3645024"/>
              <a:ext cx="1172726" cy="21769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2843957" y="3619413"/>
              <a:ext cx="518174" cy="262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 smtClean="0"/>
                <a:t>댓 글</a:t>
              </a:r>
              <a:endParaRPr lang="ko-KR" altLang="en-US" sz="800" dirty="0"/>
            </a:p>
          </p:txBody>
        </p:sp>
      </p:grpSp>
      <p:grpSp>
        <p:nvGrpSpPr>
          <p:cNvPr id="105" name="그룹 104"/>
          <p:cNvGrpSpPr/>
          <p:nvPr/>
        </p:nvGrpSpPr>
        <p:grpSpPr>
          <a:xfrm>
            <a:off x="3181184" y="3284597"/>
            <a:ext cx="1019368" cy="1170303"/>
            <a:chOff x="4285990" y="2474640"/>
            <a:chExt cx="1222114" cy="1403069"/>
          </a:xfrm>
        </p:grpSpPr>
        <p:sp>
          <p:nvSpPr>
            <p:cNvPr id="84" name="직사각형 83"/>
            <p:cNvSpPr/>
            <p:nvPr/>
          </p:nvSpPr>
          <p:spPr>
            <a:xfrm>
              <a:off x="4335378" y="3212976"/>
              <a:ext cx="1172726" cy="21769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grpSp>
          <p:nvGrpSpPr>
            <p:cNvPr id="104" name="그룹 103"/>
            <p:cNvGrpSpPr/>
            <p:nvPr/>
          </p:nvGrpSpPr>
          <p:grpSpPr>
            <a:xfrm>
              <a:off x="4451411" y="2474640"/>
              <a:ext cx="940661" cy="975274"/>
              <a:chOff x="4451411" y="2474640"/>
              <a:chExt cx="940661" cy="975274"/>
            </a:xfrm>
          </p:grpSpPr>
          <p:sp>
            <p:nvSpPr>
              <p:cNvPr id="67" name="직사각형 66"/>
              <p:cNvSpPr/>
              <p:nvPr/>
            </p:nvSpPr>
            <p:spPr>
              <a:xfrm>
                <a:off x="4451411" y="2474640"/>
                <a:ext cx="940661" cy="421135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/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4465744" y="2487065"/>
                <a:ext cx="912000" cy="42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800" b="1" dirty="0" smtClean="0">
                    <a:solidFill>
                      <a:schemeClr val="bg1"/>
                    </a:solidFill>
                  </a:rPr>
                  <a:t>문화 나누기</a:t>
                </a:r>
                <a:endParaRPr lang="en-US" altLang="ko-KR" sz="800" b="1" dirty="0" smtClean="0">
                  <a:solidFill>
                    <a:schemeClr val="bg1"/>
                  </a:solidFill>
                </a:endParaRPr>
              </a:p>
              <a:p>
                <a:pPr algn="ctr"/>
                <a:r>
                  <a:rPr lang="en-US" altLang="ko-KR" sz="800" b="1" dirty="0" smtClean="0">
                    <a:solidFill>
                      <a:schemeClr val="bg1"/>
                    </a:solidFill>
                  </a:rPr>
                  <a:t>(</a:t>
                </a:r>
                <a:r>
                  <a:rPr lang="ko-KR" altLang="en-US" sz="800" b="1" dirty="0" smtClean="0">
                    <a:solidFill>
                      <a:schemeClr val="bg1"/>
                    </a:solidFill>
                  </a:rPr>
                  <a:t>정보 교환</a:t>
                </a:r>
                <a:r>
                  <a:rPr lang="en-US" altLang="ko-KR" sz="800" b="1" dirty="0" smtClean="0">
                    <a:solidFill>
                      <a:schemeClr val="bg1"/>
                    </a:solidFill>
                  </a:rPr>
                  <a:t>)</a:t>
                </a:r>
                <a:endParaRPr lang="ko-KR" altLang="en-US" sz="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4663499" y="3187364"/>
                <a:ext cx="518174" cy="2625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" dirty="0" smtClean="0"/>
                  <a:t>리 </a:t>
                </a:r>
                <a:r>
                  <a:rPr lang="ko-KR" altLang="en-US" sz="800" dirty="0" err="1" smtClean="0"/>
                  <a:t>뷰</a:t>
                </a:r>
                <a:endParaRPr lang="ko-KR" altLang="en-US" sz="800" dirty="0"/>
              </a:p>
            </p:txBody>
          </p:sp>
        </p:grpSp>
        <p:sp>
          <p:nvSpPr>
            <p:cNvPr id="86" name="직사각형 85"/>
            <p:cNvSpPr/>
            <p:nvPr/>
          </p:nvSpPr>
          <p:spPr>
            <a:xfrm>
              <a:off x="4335378" y="3645024"/>
              <a:ext cx="1172726" cy="21769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285990" y="3619414"/>
              <a:ext cx="1170779" cy="25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smtClean="0"/>
                <a:t>추천수 많은 축제</a:t>
              </a:r>
              <a:endParaRPr lang="ko-KR" altLang="en-US" sz="800" dirty="0"/>
            </a:p>
          </p:txBody>
        </p:sp>
      </p:grpSp>
      <p:grpSp>
        <p:nvGrpSpPr>
          <p:cNvPr id="103" name="그룹 102"/>
          <p:cNvGrpSpPr/>
          <p:nvPr/>
        </p:nvGrpSpPr>
        <p:grpSpPr>
          <a:xfrm>
            <a:off x="4568029" y="3294961"/>
            <a:ext cx="978173" cy="798209"/>
            <a:chOff x="6146788" y="2474640"/>
            <a:chExt cx="1172726" cy="956968"/>
          </a:xfrm>
        </p:grpSpPr>
        <p:sp>
          <p:nvSpPr>
            <p:cNvPr id="70" name="직사각형 69"/>
            <p:cNvSpPr/>
            <p:nvPr/>
          </p:nvSpPr>
          <p:spPr>
            <a:xfrm>
              <a:off x="6275592" y="2474640"/>
              <a:ext cx="940661" cy="42113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355563" y="2522696"/>
              <a:ext cx="780724" cy="262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b="1" dirty="0" err="1" smtClean="0">
                  <a:solidFill>
                    <a:schemeClr val="bg1"/>
                  </a:solidFill>
                </a:rPr>
                <a:t>찜한</a:t>
              </a:r>
              <a:r>
                <a:rPr lang="ko-KR" altLang="en-US" sz="800" b="1" dirty="0" smtClean="0">
                  <a:solidFill>
                    <a:schemeClr val="bg1"/>
                  </a:solidFill>
                </a:rPr>
                <a:t> 축제</a:t>
              </a:r>
              <a:endParaRPr lang="en-US" altLang="ko-KR" sz="800" b="1" dirty="0" smtClean="0">
                <a:solidFill>
                  <a:schemeClr val="bg1"/>
                </a:solidFill>
              </a:endParaRPr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6146788" y="3203840"/>
              <a:ext cx="1172726" cy="21769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6346613" y="3169058"/>
              <a:ext cx="780725" cy="262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 err="1" smtClean="0"/>
                <a:t>찜한</a:t>
              </a:r>
              <a:r>
                <a:rPr lang="ko-KR" altLang="en-US" sz="800" dirty="0" smtClean="0"/>
                <a:t> 축제</a:t>
              </a:r>
              <a:endParaRPr lang="ko-KR" altLang="en-US" sz="800" dirty="0"/>
            </a:p>
          </p:txBody>
        </p:sp>
      </p:grpSp>
      <p:grpSp>
        <p:nvGrpSpPr>
          <p:cNvPr id="102" name="그룹 101"/>
          <p:cNvGrpSpPr/>
          <p:nvPr/>
        </p:nvGrpSpPr>
        <p:grpSpPr>
          <a:xfrm>
            <a:off x="6018760" y="3292233"/>
            <a:ext cx="978173" cy="1158581"/>
            <a:chOff x="7886060" y="2474640"/>
            <a:chExt cx="1172726" cy="1389016"/>
          </a:xfrm>
        </p:grpSpPr>
        <p:sp>
          <p:nvSpPr>
            <p:cNvPr id="96" name="직사각형 95"/>
            <p:cNvSpPr/>
            <p:nvPr/>
          </p:nvSpPr>
          <p:spPr>
            <a:xfrm>
              <a:off x="8014864" y="2474640"/>
              <a:ext cx="940661" cy="42113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8051986" y="2522696"/>
              <a:ext cx="866418" cy="262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b="1" dirty="0" err="1" smtClean="0">
                  <a:solidFill>
                    <a:schemeClr val="bg1"/>
                  </a:solidFill>
                </a:rPr>
                <a:t>마이페이지</a:t>
              </a:r>
              <a:endParaRPr lang="en-US" altLang="ko-KR" sz="800" b="1" dirty="0" smtClean="0">
                <a:solidFill>
                  <a:schemeClr val="bg1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>
              <a:off x="7886060" y="3203840"/>
              <a:ext cx="1172726" cy="21769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8085885" y="3169057"/>
              <a:ext cx="780725" cy="262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 smtClean="0"/>
                <a:t>비번 수정</a:t>
              </a:r>
              <a:endParaRPr lang="ko-KR" altLang="en-US" sz="800" dirty="0"/>
            </a:p>
          </p:txBody>
        </p:sp>
        <p:sp>
          <p:nvSpPr>
            <p:cNvPr id="100" name="직사각형 99"/>
            <p:cNvSpPr/>
            <p:nvPr/>
          </p:nvSpPr>
          <p:spPr>
            <a:xfrm>
              <a:off x="7886060" y="3635888"/>
              <a:ext cx="1172726" cy="21769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8085885" y="3601105"/>
              <a:ext cx="780725" cy="262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 smtClean="0"/>
                <a:t>정보 수정</a:t>
              </a:r>
              <a:endParaRPr lang="ko-KR" altLang="en-US" sz="800" dirty="0"/>
            </a:p>
          </p:txBody>
        </p:sp>
      </p:grpSp>
      <p:cxnSp>
        <p:nvCxnSpPr>
          <p:cNvPr id="115" name="직선 연결선 114"/>
          <p:cNvCxnSpPr>
            <a:endCxn id="65" idx="1"/>
          </p:cNvCxnSpPr>
          <p:nvPr/>
        </p:nvCxnSpPr>
        <p:spPr>
          <a:xfrm>
            <a:off x="3780722" y="2531686"/>
            <a:ext cx="92561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/>
          <p:cNvCxnSpPr>
            <a:stCxn id="27" idx="0"/>
          </p:cNvCxnSpPr>
          <p:nvPr/>
        </p:nvCxnSpPr>
        <p:spPr>
          <a:xfrm flipV="1">
            <a:off x="769833" y="3006150"/>
            <a:ext cx="0" cy="27827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/>
          <p:cNvCxnSpPr/>
          <p:nvPr/>
        </p:nvCxnSpPr>
        <p:spPr>
          <a:xfrm flipV="1">
            <a:off x="2231889" y="3006147"/>
            <a:ext cx="0" cy="278277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/>
          <p:nvPr/>
        </p:nvCxnSpPr>
        <p:spPr>
          <a:xfrm flipV="1">
            <a:off x="5057116" y="2707320"/>
            <a:ext cx="0" cy="577104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 123"/>
          <p:cNvCxnSpPr/>
          <p:nvPr/>
        </p:nvCxnSpPr>
        <p:spPr>
          <a:xfrm>
            <a:off x="769833" y="3006147"/>
            <a:ext cx="301088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/>
          <p:cNvCxnSpPr/>
          <p:nvPr/>
        </p:nvCxnSpPr>
        <p:spPr>
          <a:xfrm flipH="1" flipV="1">
            <a:off x="5655326" y="2717104"/>
            <a:ext cx="164858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/>
          <p:cNvCxnSpPr>
            <a:stCxn id="65" idx="3"/>
          </p:cNvCxnSpPr>
          <p:nvPr/>
        </p:nvCxnSpPr>
        <p:spPr>
          <a:xfrm flipV="1">
            <a:off x="5490943" y="2531685"/>
            <a:ext cx="164382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직사각형 151"/>
          <p:cNvSpPr/>
          <p:nvPr/>
        </p:nvSpPr>
        <p:spPr>
          <a:xfrm>
            <a:off x="0" y="196048"/>
            <a:ext cx="147565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TextBox 152"/>
          <p:cNvSpPr txBox="1"/>
          <p:nvPr/>
        </p:nvSpPr>
        <p:spPr>
          <a:xfrm>
            <a:off x="251520" y="196048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사이트 </a:t>
            </a:r>
            <a:r>
              <a:rPr lang="ko-KR" altLang="en-US" sz="1400" dirty="0" err="1" smtClean="0">
                <a:latin typeface="나눔스퀘어_ac" pitchFamily="50" charset="-127"/>
                <a:ea typeface="나눔스퀘어_ac" pitchFamily="50" charset="-127"/>
              </a:rPr>
              <a:t>맵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1558951" y="365325"/>
            <a:ext cx="881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사용자 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ver.</a:t>
            </a:r>
            <a:endParaRPr lang="ko-KR" altLang="en-US" sz="12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56" name="Text Box 7"/>
          <p:cNvSpPr txBox="1">
            <a:spLocks noChangeArrowheads="1"/>
          </p:cNvSpPr>
          <p:nvPr/>
        </p:nvSpPr>
        <p:spPr bwMode="auto">
          <a:xfrm>
            <a:off x="7453753" y="1130530"/>
            <a:ext cx="1440160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0C0C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1.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로그인시에 추가되는 메뉴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-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찜한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 축제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사용자가 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찜한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 축제를 모아서 보여주는 페이지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-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마이페이지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회원가입한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 정보를 보여주며 정보를 수정 갱신할 수 있는 페이지</a:t>
            </a: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.</a:t>
            </a: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57" name="직사각형 156"/>
          <p:cNvSpPr/>
          <p:nvPr/>
        </p:nvSpPr>
        <p:spPr>
          <a:xfrm>
            <a:off x="7380312" y="939478"/>
            <a:ext cx="1587042" cy="551385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58" name="타원 157"/>
          <p:cNvSpPr/>
          <p:nvPr/>
        </p:nvSpPr>
        <p:spPr>
          <a:xfrm>
            <a:off x="4539645" y="3166851"/>
            <a:ext cx="271639" cy="2716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스퀘어_ac" pitchFamily="50" charset="-127"/>
                <a:ea typeface="나눔스퀘어_ac" pitchFamily="50" charset="-127"/>
              </a:rPr>
              <a:t>1</a:t>
            </a:r>
            <a:endParaRPr lang="ko-KR" altLang="en-US" dirty="0">
              <a:latin typeface="나눔스퀘어_ac" pitchFamily="50" charset="-127"/>
              <a:ea typeface="나눔스퀘어_ac" pitchFamily="50" charset="-127"/>
            </a:endParaRPr>
          </a:p>
        </p:txBody>
      </p:sp>
      <p:cxnSp>
        <p:nvCxnSpPr>
          <p:cNvPr id="159" name="직선 연결선 158"/>
          <p:cNvCxnSpPr/>
          <p:nvPr/>
        </p:nvCxnSpPr>
        <p:spPr>
          <a:xfrm>
            <a:off x="1162136" y="5373216"/>
            <a:ext cx="92561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직선 연결선 159"/>
          <p:cNvCxnSpPr/>
          <p:nvPr/>
        </p:nvCxnSpPr>
        <p:spPr>
          <a:xfrm>
            <a:off x="1162136" y="5589240"/>
            <a:ext cx="925614" cy="0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192941" y="5485082"/>
            <a:ext cx="8739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/>
              <a:t>로그인 시 추가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1129854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직사각형 61"/>
          <p:cNvSpPr/>
          <p:nvPr/>
        </p:nvSpPr>
        <p:spPr>
          <a:xfrm>
            <a:off x="0" y="370358"/>
            <a:ext cx="9144000" cy="3077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1" name="그룹 60"/>
          <p:cNvGrpSpPr/>
          <p:nvPr/>
        </p:nvGrpSpPr>
        <p:grpSpPr>
          <a:xfrm>
            <a:off x="1271334" y="1091642"/>
            <a:ext cx="6760876" cy="5222147"/>
            <a:chOff x="1149956" y="876252"/>
            <a:chExt cx="7064805" cy="5456904"/>
          </a:xfrm>
        </p:grpSpPr>
        <p:sp>
          <p:nvSpPr>
            <p:cNvPr id="8" name="직사각형 7"/>
            <p:cNvSpPr/>
            <p:nvPr/>
          </p:nvSpPr>
          <p:spPr>
            <a:xfrm>
              <a:off x="6561743" y="5555544"/>
              <a:ext cx="1653018" cy="26161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425260" y="998996"/>
              <a:ext cx="1653018" cy="26161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4425260" y="1859941"/>
              <a:ext cx="1653018" cy="26161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425260" y="2436298"/>
              <a:ext cx="1653018" cy="26161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4425260" y="3262566"/>
              <a:ext cx="1653018" cy="26161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425260" y="3763864"/>
              <a:ext cx="1653018" cy="26161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425260" y="4276084"/>
              <a:ext cx="1653018" cy="26161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425260" y="5011042"/>
              <a:ext cx="1653018" cy="26161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4425260" y="5546005"/>
              <a:ext cx="1653018" cy="26161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4425260" y="6071546"/>
              <a:ext cx="1653018" cy="26161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6561743" y="1875190"/>
              <a:ext cx="1653018" cy="26161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2675843" y="876752"/>
              <a:ext cx="1130438" cy="50609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675843" y="1738099"/>
              <a:ext cx="1130438" cy="50609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2675843" y="3075643"/>
              <a:ext cx="1130438" cy="63545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2675843" y="4774152"/>
              <a:ext cx="1130438" cy="725864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149956" y="1455726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/>
                <a:t>관리자</a:t>
              </a:r>
              <a:endParaRPr lang="ko-KR" altLang="en-US" sz="11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792061" y="876252"/>
              <a:ext cx="89800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b="1" dirty="0" smtClean="0">
                  <a:solidFill>
                    <a:schemeClr val="bg1"/>
                  </a:solidFill>
                </a:rPr>
                <a:t>우리는</a:t>
              </a:r>
              <a:endParaRPr lang="en-US" altLang="ko-KR" sz="1100" b="1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100" b="1" dirty="0" smtClean="0">
                  <a:solidFill>
                    <a:schemeClr val="bg1"/>
                  </a:solidFill>
                </a:rPr>
                <a:t>(</a:t>
              </a:r>
              <a:r>
                <a:rPr lang="ko-KR" altLang="en-US" sz="1100" b="1" dirty="0" smtClean="0">
                  <a:solidFill>
                    <a:schemeClr val="bg1"/>
                  </a:solidFill>
                </a:rPr>
                <a:t>회사 소개</a:t>
              </a:r>
              <a:r>
                <a:rPr lang="en-US" altLang="ko-KR" sz="1100" b="1" dirty="0" smtClean="0">
                  <a:solidFill>
                    <a:schemeClr val="bg1"/>
                  </a:solidFill>
                </a:rPr>
                <a:t>)</a:t>
              </a:r>
              <a:endParaRPr lang="ko-KR" altLang="en-US" sz="11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675843" y="3092324"/>
              <a:ext cx="1130438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 smtClean="0">
                  <a:solidFill>
                    <a:schemeClr val="bg1"/>
                  </a:solidFill>
                </a:rPr>
                <a:t>&lt;</a:t>
              </a:r>
              <a:r>
                <a:rPr lang="ko-KR" altLang="en-US" sz="1100" b="1" dirty="0" smtClean="0">
                  <a:solidFill>
                    <a:schemeClr val="bg1"/>
                  </a:solidFill>
                </a:rPr>
                <a:t>축제관리</a:t>
              </a:r>
              <a:r>
                <a:rPr lang="en-US" altLang="ko-KR" sz="1100" b="1" dirty="0" smtClean="0">
                  <a:solidFill>
                    <a:schemeClr val="bg1"/>
                  </a:solidFill>
                </a:rPr>
                <a:t>&gt;</a:t>
              </a:r>
            </a:p>
            <a:p>
              <a:pPr algn="ctr"/>
              <a:r>
                <a:rPr lang="ko-KR" altLang="en-US" sz="1100" b="1" dirty="0" smtClean="0">
                  <a:solidFill>
                    <a:schemeClr val="bg1"/>
                  </a:solidFill>
                </a:rPr>
                <a:t>문화 정보 보기</a:t>
              </a:r>
              <a:endParaRPr lang="en-US" altLang="ko-KR" sz="1100" b="1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100" b="1" dirty="0" smtClean="0">
                  <a:solidFill>
                    <a:schemeClr val="bg1"/>
                  </a:solidFill>
                </a:rPr>
                <a:t>(</a:t>
              </a:r>
              <a:r>
                <a:rPr lang="ko-KR" altLang="en-US" sz="1100" b="1" dirty="0" smtClean="0">
                  <a:solidFill>
                    <a:schemeClr val="bg1"/>
                  </a:solidFill>
                </a:rPr>
                <a:t>태그 이용</a:t>
              </a:r>
              <a:r>
                <a:rPr lang="en-US" altLang="ko-KR" sz="1100" b="1" dirty="0" smtClean="0">
                  <a:solidFill>
                    <a:schemeClr val="bg1"/>
                  </a:solidFill>
                </a:rPr>
                <a:t>)</a:t>
              </a:r>
              <a:endParaRPr lang="ko-KR" altLang="en-US" sz="1100" b="1" dirty="0">
                <a:solidFill>
                  <a:schemeClr val="bg1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96682" y="4844258"/>
              <a:ext cx="1088760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 smtClean="0">
                  <a:solidFill>
                    <a:schemeClr val="bg1"/>
                  </a:solidFill>
                </a:rPr>
                <a:t>&lt;</a:t>
              </a:r>
              <a:r>
                <a:rPr lang="ko-KR" altLang="en-US" sz="1100" b="1" dirty="0" smtClean="0">
                  <a:solidFill>
                    <a:schemeClr val="bg1"/>
                  </a:solidFill>
                </a:rPr>
                <a:t>게시판관리</a:t>
              </a:r>
              <a:r>
                <a:rPr lang="en-US" altLang="ko-KR" sz="1100" b="1" dirty="0" smtClean="0">
                  <a:solidFill>
                    <a:schemeClr val="bg1"/>
                  </a:solidFill>
                </a:rPr>
                <a:t>&gt;</a:t>
              </a:r>
            </a:p>
            <a:p>
              <a:pPr algn="ctr"/>
              <a:r>
                <a:rPr lang="ko-KR" altLang="en-US" sz="1100" b="1" dirty="0" smtClean="0">
                  <a:solidFill>
                    <a:schemeClr val="bg1"/>
                  </a:solidFill>
                </a:rPr>
                <a:t>문화 나누기</a:t>
              </a:r>
              <a:endParaRPr lang="en-US" altLang="ko-KR" sz="1100" b="1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100" b="1" dirty="0" smtClean="0">
                  <a:solidFill>
                    <a:schemeClr val="bg1"/>
                  </a:solidFill>
                </a:rPr>
                <a:t>(</a:t>
              </a:r>
              <a:r>
                <a:rPr lang="ko-KR" altLang="en-US" sz="1100" b="1" dirty="0" smtClean="0">
                  <a:solidFill>
                    <a:schemeClr val="bg1"/>
                  </a:solidFill>
                </a:rPr>
                <a:t>게시판</a:t>
              </a:r>
              <a:r>
                <a:rPr lang="en-US" altLang="ko-KR" sz="1100" b="1" dirty="0" smtClean="0">
                  <a:solidFill>
                    <a:schemeClr val="bg1"/>
                  </a:solidFill>
                </a:rPr>
                <a:t>)</a:t>
              </a:r>
              <a:endParaRPr lang="ko-KR" altLang="en-US" sz="1100" b="1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752501" y="1875190"/>
              <a:ext cx="127150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err="1" smtClean="0"/>
                <a:t>찜한</a:t>
              </a:r>
              <a:r>
                <a:rPr lang="ko-KR" altLang="en-US" sz="1100" dirty="0" smtClean="0"/>
                <a:t> 축제 리스트</a:t>
              </a:r>
              <a:endParaRPr lang="ko-KR" altLang="en-US" sz="11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791546" y="968218"/>
              <a:ext cx="92044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err="1" smtClean="0"/>
                <a:t>글작성</a:t>
              </a:r>
              <a:r>
                <a:rPr lang="en-US" altLang="ko-KR" sz="1100" dirty="0" smtClean="0"/>
                <a:t>.</a:t>
              </a:r>
              <a:r>
                <a:rPr lang="ko-KR" altLang="en-US" sz="1100" dirty="0" smtClean="0"/>
                <a:t>수정</a:t>
              </a:r>
              <a:endParaRPr lang="ko-KR" altLang="en-US" sz="11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852460" y="3262566"/>
              <a:ext cx="7986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/>
                <a:t>축제 추가</a:t>
              </a:r>
              <a:endParaRPr lang="ko-KR" altLang="en-US" sz="11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52460" y="3763864"/>
              <a:ext cx="7986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/>
                <a:t>축제 수정</a:t>
              </a:r>
              <a:endParaRPr lang="ko-KR" altLang="en-US" sz="11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52460" y="4276084"/>
              <a:ext cx="7986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/>
                <a:t>축제 삭</a:t>
              </a:r>
              <a:r>
                <a:rPr lang="ko-KR" altLang="en-US" sz="1100" dirty="0"/>
                <a:t>제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425260" y="5003786"/>
              <a:ext cx="16530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/>
                <a:t>공지사항 작성 및 관리 </a:t>
              </a:r>
              <a:endParaRPr lang="ko-KR" altLang="en-US" sz="11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922992" y="5546005"/>
              <a:ext cx="65755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/>
                <a:t>글 관리</a:t>
              </a:r>
              <a:endParaRPr lang="ko-KR" altLang="en-US" sz="11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699320" y="5555544"/>
              <a:ext cx="13211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/>
                <a:t>글 내의 </a:t>
              </a:r>
              <a:r>
                <a:rPr lang="ko-KR" altLang="en-US" sz="1100" dirty="0" err="1" smtClean="0"/>
                <a:t>리플</a:t>
              </a:r>
              <a:r>
                <a:rPr lang="ko-KR" altLang="en-US" sz="1100" dirty="0" smtClean="0"/>
                <a:t> 관리</a:t>
              </a:r>
              <a:endParaRPr lang="ko-KR" altLang="en-US" sz="11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023180" y="6071546"/>
              <a:ext cx="45717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 smtClean="0"/>
                <a:t>FAQ</a:t>
              </a:r>
              <a:endParaRPr lang="ko-KR" altLang="en-US" sz="11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767215" y="1881908"/>
              <a:ext cx="9476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 smtClean="0">
                  <a:solidFill>
                    <a:schemeClr val="bg1"/>
                  </a:solidFill>
                </a:rPr>
                <a:t>&lt;</a:t>
              </a:r>
              <a:r>
                <a:rPr lang="ko-KR" altLang="en-US" sz="1100" b="1" dirty="0" smtClean="0">
                  <a:solidFill>
                    <a:schemeClr val="bg1"/>
                  </a:solidFill>
                </a:rPr>
                <a:t>회원관리</a:t>
              </a:r>
              <a:r>
                <a:rPr lang="en-US" altLang="ko-KR" sz="1100" b="1" dirty="0" smtClean="0">
                  <a:solidFill>
                    <a:schemeClr val="bg1"/>
                  </a:solidFill>
                </a:rPr>
                <a:t>&gt;</a:t>
              </a:r>
              <a:endParaRPr lang="ko-KR" altLang="en-US" sz="1100" b="1" dirty="0">
                <a:solidFill>
                  <a:schemeClr val="bg1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711396" y="1860343"/>
              <a:ext cx="108074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/>
                <a:t>회원 정보보기</a:t>
              </a:r>
              <a:endParaRPr lang="ko-KR" altLang="en-US" sz="11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640863" y="2436298"/>
              <a:ext cx="122180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/>
                <a:t>블랙리스트 보기</a:t>
              </a:r>
              <a:endParaRPr lang="ko-KR" altLang="en-US" sz="1100" dirty="0"/>
            </a:p>
          </p:txBody>
        </p:sp>
        <p:sp>
          <p:nvSpPr>
            <p:cNvPr id="42" name="웃는 얼굴 41"/>
            <p:cNvSpPr/>
            <p:nvPr/>
          </p:nvSpPr>
          <p:spPr>
            <a:xfrm>
              <a:off x="1208896" y="892873"/>
              <a:ext cx="489977" cy="489977"/>
            </a:xfrm>
            <a:prstGeom prst="smileyFac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3" name="직선 연결선 42"/>
            <p:cNvCxnSpPr>
              <a:stCxn id="22" idx="3"/>
              <a:endCxn id="9" idx="1"/>
            </p:cNvCxnSpPr>
            <p:nvPr/>
          </p:nvCxnSpPr>
          <p:spPr>
            <a:xfrm>
              <a:off x="3806281" y="1129801"/>
              <a:ext cx="618979" cy="0"/>
            </a:xfrm>
            <a:prstGeom prst="line">
              <a:avLst/>
            </a:prstGeom>
            <a:ln w="63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>
              <a:stCxn id="23" idx="3"/>
            </p:cNvCxnSpPr>
            <p:nvPr/>
          </p:nvCxnSpPr>
          <p:spPr>
            <a:xfrm>
              <a:off x="3806281" y="1991148"/>
              <a:ext cx="618979" cy="0"/>
            </a:xfrm>
            <a:prstGeom prst="line">
              <a:avLst/>
            </a:prstGeom>
            <a:ln w="63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4115770" y="1990746"/>
              <a:ext cx="0" cy="576357"/>
            </a:xfrm>
            <a:prstGeom prst="line">
              <a:avLst/>
            </a:prstGeom>
            <a:ln w="63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/>
            <p:cNvCxnSpPr>
              <a:endCxn id="14" idx="1"/>
            </p:cNvCxnSpPr>
            <p:nvPr/>
          </p:nvCxnSpPr>
          <p:spPr>
            <a:xfrm>
              <a:off x="4115770" y="2567103"/>
              <a:ext cx="309490" cy="0"/>
            </a:xfrm>
            <a:prstGeom prst="line">
              <a:avLst/>
            </a:prstGeom>
            <a:ln w="63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/>
            <p:cNvCxnSpPr>
              <a:stCxn id="24" idx="3"/>
            </p:cNvCxnSpPr>
            <p:nvPr/>
          </p:nvCxnSpPr>
          <p:spPr>
            <a:xfrm flipV="1">
              <a:off x="3806281" y="3392406"/>
              <a:ext cx="618979" cy="965"/>
            </a:xfrm>
            <a:prstGeom prst="line">
              <a:avLst/>
            </a:prstGeom>
            <a:ln w="63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/>
            <p:cNvCxnSpPr/>
            <p:nvPr/>
          </p:nvCxnSpPr>
          <p:spPr>
            <a:xfrm>
              <a:off x="4115770" y="3392406"/>
              <a:ext cx="0" cy="1014483"/>
            </a:xfrm>
            <a:prstGeom prst="line">
              <a:avLst/>
            </a:prstGeom>
            <a:ln w="63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/>
            <p:cNvCxnSpPr>
              <a:endCxn id="17" idx="1"/>
            </p:cNvCxnSpPr>
            <p:nvPr/>
          </p:nvCxnSpPr>
          <p:spPr>
            <a:xfrm>
              <a:off x="4115770" y="4406889"/>
              <a:ext cx="30949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/>
            <p:cNvCxnSpPr>
              <a:endCxn id="16" idx="1"/>
            </p:cNvCxnSpPr>
            <p:nvPr/>
          </p:nvCxnSpPr>
          <p:spPr>
            <a:xfrm>
              <a:off x="4115770" y="3894669"/>
              <a:ext cx="309490" cy="0"/>
            </a:xfrm>
            <a:prstGeom prst="line">
              <a:avLst/>
            </a:prstGeom>
            <a:ln w="63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>
              <a:stCxn id="25" idx="3"/>
            </p:cNvCxnSpPr>
            <p:nvPr/>
          </p:nvCxnSpPr>
          <p:spPr>
            <a:xfrm>
              <a:off x="3806281" y="5137084"/>
              <a:ext cx="618979" cy="7256"/>
            </a:xfrm>
            <a:prstGeom prst="line">
              <a:avLst/>
            </a:prstGeom>
            <a:ln w="63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/>
            <p:cNvCxnSpPr/>
            <p:nvPr/>
          </p:nvCxnSpPr>
          <p:spPr>
            <a:xfrm>
              <a:off x="4115770" y="5137084"/>
              <a:ext cx="0" cy="1065267"/>
            </a:xfrm>
            <a:prstGeom prst="line">
              <a:avLst/>
            </a:prstGeom>
            <a:ln w="63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/>
            <p:cNvCxnSpPr>
              <a:endCxn id="20" idx="1"/>
            </p:cNvCxnSpPr>
            <p:nvPr/>
          </p:nvCxnSpPr>
          <p:spPr>
            <a:xfrm>
              <a:off x="4115770" y="6202351"/>
              <a:ext cx="30949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/>
            <p:cNvCxnSpPr>
              <a:endCxn id="19" idx="1"/>
            </p:cNvCxnSpPr>
            <p:nvPr/>
          </p:nvCxnSpPr>
          <p:spPr>
            <a:xfrm>
              <a:off x="4115770" y="5669717"/>
              <a:ext cx="309490" cy="7093"/>
            </a:xfrm>
            <a:prstGeom prst="line">
              <a:avLst/>
            </a:prstGeom>
            <a:ln w="63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>
              <a:stCxn id="10" idx="3"/>
            </p:cNvCxnSpPr>
            <p:nvPr/>
          </p:nvCxnSpPr>
          <p:spPr>
            <a:xfrm>
              <a:off x="6078278" y="1990746"/>
              <a:ext cx="48346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/>
            <p:nvPr/>
          </p:nvCxnSpPr>
          <p:spPr>
            <a:xfrm>
              <a:off x="6078278" y="5669717"/>
              <a:ext cx="48346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>
              <a:stCxn id="22" idx="1"/>
            </p:cNvCxnSpPr>
            <p:nvPr/>
          </p:nvCxnSpPr>
          <p:spPr>
            <a:xfrm flipH="1">
              <a:off x="1927965" y="1129801"/>
              <a:ext cx="74787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/>
            <p:cNvCxnSpPr>
              <a:stCxn id="22" idx="2"/>
              <a:endCxn id="23" idx="0"/>
            </p:cNvCxnSpPr>
            <p:nvPr/>
          </p:nvCxnSpPr>
          <p:spPr>
            <a:xfrm>
              <a:off x="3241062" y="1382850"/>
              <a:ext cx="0" cy="35524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>
              <a:endCxn id="24" idx="0"/>
            </p:cNvCxnSpPr>
            <p:nvPr/>
          </p:nvCxnSpPr>
          <p:spPr>
            <a:xfrm>
              <a:off x="3241062" y="2211854"/>
              <a:ext cx="0" cy="8637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/>
            <p:cNvCxnSpPr>
              <a:endCxn id="25" idx="0"/>
            </p:cNvCxnSpPr>
            <p:nvPr/>
          </p:nvCxnSpPr>
          <p:spPr>
            <a:xfrm>
              <a:off x="3241062" y="3673905"/>
              <a:ext cx="0" cy="110024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직사각형 62"/>
          <p:cNvSpPr/>
          <p:nvPr/>
        </p:nvSpPr>
        <p:spPr>
          <a:xfrm>
            <a:off x="0" y="196048"/>
            <a:ext cx="147565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/>
          <p:cNvSpPr txBox="1"/>
          <p:nvPr/>
        </p:nvSpPr>
        <p:spPr>
          <a:xfrm>
            <a:off x="251520" y="196048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사이트 </a:t>
            </a:r>
            <a:r>
              <a:rPr lang="ko-KR" altLang="en-US" sz="1400" dirty="0" err="1" smtClean="0">
                <a:latin typeface="나눔스퀘어_ac" pitchFamily="50" charset="-127"/>
                <a:ea typeface="나눔스퀘어_ac" pitchFamily="50" charset="-127"/>
              </a:rPr>
              <a:t>맵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558951" y="385746"/>
            <a:ext cx="881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관리자 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ver.</a:t>
            </a:r>
            <a:endParaRPr lang="ko-KR" altLang="en-US" sz="1200" dirty="0">
              <a:latin typeface="나눔스퀘어_ac" pitchFamily="50" charset="-127"/>
              <a:ea typeface="나눔스퀘어_ac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43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/>
          <p:cNvSpPr/>
          <p:nvPr/>
        </p:nvSpPr>
        <p:spPr>
          <a:xfrm>
            <a:off x="0" y="370358"/>
            <a:ext cx="9144000" cy="3077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/>
          <p:cNvSpPr/>
          <p:nvPr/>
        </p:nvSpPr>
        <p:spPr>
          <a:xfrm>
            <a:off x="0" y="196048"/>
            <a:ext cx="147565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/>
          <p:cNvSpPr txBox="1"/>
          <p:nvPr/>
        </p:nvSpPr>
        <p:spPr>
          <a:xfrm>
            <a:off x="251520" y="196048"/>
            <a:ext cx="8899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개발  일정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76574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10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98676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11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20778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12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42880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13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64982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14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87084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15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09186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16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31288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17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253390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18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575492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19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897594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20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219697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21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77656" y="1458931"/>
            <a:ext cx="3526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01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099758" y="1458931"/>
            <a:ext cx="3526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02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21860" y="1458931"/>
            <a:ext cx="3526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03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743962" y="1458931"/>
            <a:ext cx="3526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04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66064" y="1458931"/>
            <a:ext cx="3526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05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388166" y="1458931"/>
            <a:ext cx="3526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06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354472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09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032370" y="1460782"/>
            <a:ext cx="352623" cy="242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08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798451" y="2204902"/>
            <a:ext cx="6695594" cy="238282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2670821" y="2204902"/>
            <a:ext cx="342766" cy="23828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99302" y="2223027"/>
            <a:ext cx="946810" cy="25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JOB</a:t>
            </a:r>
            <a:r>
              <a:rPr lang="ko-KR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설계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80134" y="2592748"/>
            <a:ext cx="1165979" cy="25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프로세스 설계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798451" y="2580998"/>
            <a:ext cx="6695593" cy="238282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013587" y="2573550"/>
            <a:ext cx="311868" cy="23828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18766" y="2962469"/>
            <a:ext cx="1227347" cy="25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DATABASE </a:t>
            </a:r>
            <a:r>
              <a:rPr lang="ko-KR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설계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1789684" y="2949646"/>
            <a:ext cx="6695594" cy="238282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3367544" y="2949646"/>
            <a:ext cx="435466" cy="23828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45066" y="3332190"/>
            <a:ext cx="1227347" cy="25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Front End </a:t>
            </a:r>
            <a:r>
              <a:rPr lang="ko-KR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설계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1789684" y="3329034"/>
            <a:ext cx="6695594" cy="238282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3765512" y="3316530"/>
            <a:ext cx="590464" cy="23828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62599" y="3701911"/>
            <a:ext cx="1227347" cy="25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Back End </a:t>
            </a:r>
            <a:r>
              <a:rPr lang="ko-KR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설계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1789684" y="3705130"/>
            <a:ext cx="6695594" cy="238282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4118135" y="3697682"/>
            <a:ext cx="1494667" cy="23828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1798451" y="4081226"/>
            <a:ext cx="6695594" cy="238282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5668844" y="4071632"/>
            <a:ext cx="2816434" cy="23828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798451" y="1836254"/>
            <a:ext cx="6695594" cy="238282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99302" y="1853306"/>
            <a:ext cx="946810" cy="25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JOB</a:t>
            </a:r>
            <a:r>
              <a:rPr lang="ko-KR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설계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1798452" y="1827958"/>
            <a:ext cx="841468" cy="23828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00715" y="4071632"/>
            <a:ext cx="1481583" cy="25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시스템구축 및 개발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32439" y="943009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accent6"/>
                </a:solidFill>
                <a:latin typeface="나눔고딕 ExtraBold" pitchFamily="50" charset="-127"/>
                <a:ea typeface="나눔고딕 ExtraBold" pitchFamily="50" charset="-127"/>
              </a:rPr>
              <a:t>7</a:t>
            </a:r>
            <a:r>
              <a:rPr lang="ko-KR" altLang="en-US" dirty="0" smtClean="0">
                <a:solidFill>
                  <a:schemeClr val="accent6"/>
                </a:solidFill>
                <a:latin typeface="나눔고딕 ExtraBold" pitchFamily="50" charset="-127"/>
                <a:ea typeface="나눔고딕 ExtraBold" pitchFamily="50" charset="-127"/>
              </a:rPr>
              <a:t>월</a:t>
            </a:r>
            <a:endParaRPr lang="ko-KR" altLang="en-US" dirty="0">
              <a:solidFill>
                <a:schemeClr val="accent6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710268" y="1458931"/>
            <a:ext cx="3526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07</a:t>
            </a:r>
            <a:endParaRPr lang="ko-KR" altLang="en-US" sz="1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00715" y="4669986"/>
            <a:ext cx="8093330" cy="1724738"/>
            <a:chOff x="400715" y="1473207"/>
            <a:chExt cx="8093330" cy="1724738"/>
          </a:xfrm>
        </p:grpSpPr>
        <p:grpSp>
          <p:nvGrpSpPr>
            <p:cNvPr id="49" name="그룹 48"/>
            <p:cNvGrpSpPr/>
            <p:nvPr/>
          </p:nvGrpSpPr>
          <p:grpSpPr>
            <a:xfrm>
              <a:off x="1766960" y="1826411"/>
              <a:ext cx="6681365" cy="246221"/>
              <a:chOff x="1766960" y="1439155"/>
              <a:chExt cx="6681365" cy="246221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2433144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10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2766236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11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3099328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12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3432420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13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3765512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14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4098604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15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4431696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16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4764788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17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5097880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18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5430972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19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764064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20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6097156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21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6430248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22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6763340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23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7096432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24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7429524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25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7762616" y="1442858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26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8095702" y="1442858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27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2100052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09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1766960" y="1439155"/>
                <a:ext cx="352623" cy="242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_ac" pitchFamily="50" charset="-127"/>
                    <a:ea typeface="나눔스퀘어_ac" pitchFamily="50" charset="-127"/>
                  </a:rPr>
                  <a:t>08</a:t>
                </a:r>
                <a:endParaRPr lang="ko-KR" alt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</p:grpSp>
        <p:sp>
          <p:nvSpPr>
            <p:cNvPr id="77" name="직사각형 76"/>
            <p:cNvSpPr/>
            <p:nvPr/>
          </p:nvSpPr>
          <p:spPr>
            <a:xfrm>
              <a:off x="1798451" y="2574234"/>
              <a:ext cx="6695594" cy="23828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3946751" y="2574234"/>
              <a:ext cx="1660531" cy="238282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79" name="직사각형 78"/>
            <p:cNvSpPr/>
            <p:nvPr/>
          </p:nvSpPr>
          <p:spPr>
            <a:xfrm>
              <a:off x="1798451" y="2950330"/>
              <a:ext cx="6695593" cy="23828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80" name="직사각형 79"/>
            <p:cNvSpPr/>
            <p:nvPr/>
          </p:nvSpPr>
          <p:spPr>
            <a:xfrm>
              <a:off x="5607281" y="2942882"/>
              <a:ext cx="666185" cy="238282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1798451" y="2205586"/>
              <a:ext cx="6695594" cy="23828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1798451" y="2197290"/>
              <a:ext cx="2143371" cy="238282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00715" y="2205586"/>
              <a:ext cx="1481583" cy="253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rPr>
                <a:t>시스템구축 및 개발</a:t>
              </a:r>
              <a:endPara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032439" y="1473207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accent6"/>
                  </a:solidFill>
                  <a:latin typeface="나눔고딕 ExtraBold" pitchFamily="50" charset="-127"/>
                  <a:ea typeface="나눔고딕 ExtraBold" pitchFamily="50" charset="-127"/>
                </a:rPr>
                <a:t>8</a:t>
              </a:r>
              <a:r>
                <a:rPr lang="ko-KR" altLang="en-US" dirty="0" smtClean="0">
                  <a:solidFill>
                    <a:schemeClr val="accent6"/>
                  </a:solidFill>
                  <a:latin typeface="나눔고딕 ExtraBold" pitchFamily="50" charset="-127"/>
                  <a:ea typeface="나눔고딕 ExtraBold" pitchFamily="50" charset="-127"/>
                </a:rPr>
                <a:t>월</a:t>
              </a:r>
              <a:endParaRPr lang="ko-KR" altLang="en-US" dirty="0">
                <a:solidFill>
                  <a:schemeClr val="accent6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712452" y="2575048"/>
              <a:ext cx="727641" cy="253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rPr>
                <a:t>디버깅</a:t>
              </a:r>
              <a:endPara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7935" y="2944767"/>
              <a:ext cx="863526" cy="253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rPr>
                <a:t>발표자</a:t>
              </a:r>
              <a:r>
                <a:rPr lang="ko-KR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" pitchFamily="50" charset="-127"/>
                  <a:ea typeface="나눔스퀘어_ac" pitchFamily="50" charset="-127"/>
                </a:rPr>
                <a:t>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5757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1745338" y="2636912"/>
            <a:ext cx="5855923" cy="11075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>
                <a:latin typeface="나눔스퀘어_ac Bold" pitchFamily="50" charset="-127"/>
                <a:ea typeface="나눔스퀘어_ac Bold" pitchFamily="50" charset="-127"/>
              </a:rPr>
              <a:t>감사합니다</a:t>
            </a:r>
            <a:r>
              <a:rPr lang="en-US" altLang="ko-KR" dirty="0" smtClean="0">
                <a:latin typeface="나눔스퀘어_ac Bold" pitchFamily="50" charset="-127"/>
                <a:ea typeface="나눔스퀘어_ac Bold" pitchFamily="50" charset="-127"/>
              </a:rPr>
              <a:t>.</a:t>
            </a:r>
            <a:endParaRPr lang="ko-KR" altLang="en-US" dirty="0">
              <a:latin typeface="나눔스퀘어_ac Bold" pitchFamily="50" charset="-127"/>
              <a:ea typeface="나눔스퀘어_ac 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6960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584393"/>
            <a:ext cx="2627784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86018" y="553616"/>
            <a:ext cx="770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_ac Bold" pitchFamily="50" charset="-127"/>
                <a:ea typeface="나눔스퀘어_ac Bold" pitchFamily="50" charset="-127"/>
              </a:rPr>
              <a:t>Index</a:t>
            </a:r>
            <a:endParaRPr lang="ko-KR" altLang="en-US" dirty="0">
              <a:latin typeface="나눔스퀘어_ac Bold" pitchFamily="50" charset="-127"/>
              <a:ea typeface="나눔스퀘어_ac Bold" pitchFamily="50" charset="-127"/>
            </a:endParaRPr>
          </a:p>
        </p:txBody>
      </p:sp>
      <p:grpSp>
        <p:nvGrpSpPr>
          <p:cNvPr id="38" name="그룹 37"/>
          <p:cNvGrpSpPr/>
          <p:nvPr/>
        </p:nvGrpSpPr>
        <p:grpSpPr>
          <a:xfrm>
            <a:off x="1275243" y="1879876"/>
            <a:ext cx="1572785" cy="1026947"/>
            <a:chOff x="2090235" y="1395751"/>
            <a:chExt cx="1572785" cy="1026947"/>
          </a:xfrm>
        </p:grpSpPr>
        <p:sp>
          <p:nvSpPr>
            <p:cNvPr id="2" name="TextBox 1"/>
            <p:cNvSpPr txBox="1"/>
            <p:nvPr/>
          </p:nvSpPr>
          <p:spPr>
            <a:xfrm>
              <a:off x="2090235" y="1395751"/>
              <a:ext cx="53412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나눔스퀘어_ac ExtraBold" pitchFamily="50" charset="-127"/>
                  <a:ea typeface="나눔스퀘어_ac ExtraBold" pitchFamily="50" charset="-127"/>
                </a:rPr>
                <a:t>1</a:t>
              </a:r>
              <a:endParaRPr lang="ko-KR" altLang="en-US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스퀘어_ac ExtraBold" pitchFamily="50" charset="-127"/>
                <a:ea typeface="나눔스퀘어_ac ExtraBold" pitchFamily="50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306030" y="1563208"/>
              <a:ext cx="893686" cy="3606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sz="1400" dirty="0" smtClean="0">
                  <a:latin typeface="나눔스퀘어_ac" pitchFamily="50" charset="-127"/>
                  <a:ea typeface="나눔스퀘어_ac" pitchFamily="50" charset="-127"/>
                </a:rPr>
                <a:t>프로젝트 개요</a:t>
              </a:r>
              <a:endParaRPr lang="ko-KR" altLang="en-US" sz="14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76477" y="2022588"/>
              <a:ext cx="11865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>
                  <a:latin typeface="나눔스퀘어_ac" pitchFamily="50" charset="-127"/>
                  <a:ea typeface="나눔스퀘어_ac" pitchFamily="50" charset="-127"/>
                </a:rPr>
                <a:t>-</a:t>
              </a:r>
              <a:r>
                <a:rPr lang="ko-KR" altLang="en-US" sz="1000" dirty="0" smtClean="0">
                  <a:latin typeface="나눔스퀘어_ac" pitchFamily="50" charset="-127"/>
                  <a:ea typeface="나눔스퀘어_ac" pitchFamily="50" charset="-127"/>
                </a:rPr>
                <a:t>프로젝트 기획 배경</a:t>
              </a:r>
              <a:endParaRPr lang="en-US" altLang="ko-KR" sz="1000" dirty="0" smtClean="0">
                <a:latin typeface="나눔스퀘어_ac" pitchFamily="50" charset="-127"/>
                <a:ea typeface="나눔스퀘어_ac" pitchFamily="50" charset="-127"/>
              </a:endParaRPr>
            </a:p>
            <a:p>
              <a:endParaRPr lang="ko-KR" altLang="en-US" sz="10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3873555" y="1862747"/>
            <a:ext cx="1234015" cy="990689"/>
            <a:chOff x="2124712" y="2271852"/>
            <a:chExt cx="1234015" cy="990689"/>
          </a:xfrm>
        </p:grpSpPr>
        <p:sp>
          <p:nvSpPr>
            <p:cNvPr id="10" name="TextBox 9"/>
            <p:cNvSpPr txBox="1"/>
            <p:nvPr/>
          </p:nvSpPr>
          <p:spPr>
            <a:xfrm>
              <a:off x="2124712" y="2271852"/>
              <a:ext cx="53412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나눔스퀘어_ac ExtraBold" pitchFamily="50" charset="-127"/>
                  <a:ea typeface="나눔스퀘어_ac ExtraBold" pitchFamily="50" charset="-127"/>
                </a:rPr>
                <a:t>2</a:t>
              </a:r>
              <a:endParaRPr lang="ko-KR" altLang="en-US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스퀘어_ac ExtraBold" pitchFamily="50" charset="-127"/>
                <a:ea typeface="나눔스퀘어_ac ExtraBold" pitchFamily="50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19855" y="2438086"/>
              <a:ext cx="774394" cy="405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sz="1400" dirty="0" err="1" smtClean="0">
                  <a:latin typeface="나눔스퀘어_ac" pitchFamily="50" charset="-127"/>
                  <a:ea typeface="나눔스퀘어_ac" pitchFamily="50" charset="-127"/>
                </a:rPr>
                <a:t>컨텐츠</a:t>
              </a:r>
              <a:r>
                <a:rPr lang="ko-KR" altLang="en-US" sz="1400" dirty="0" smtClean="0">
                  <a:latin typeface="나눔스퀘어_ac" pitchFamily="50" charset="-127"/>
                  <a:ea typeface="나눔스퀘어_ac" pitchFamily="50" charset="-127"/>
                </a:rPr>
                <a:t> 취합</a:t>
              </a:r>
              <a:endParaRPr lang="en-US" altLang="ko-KR" sz="14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507212" y="2847043"/>
              <a:ext cx="851515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-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참고</a:t>
              </a:r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 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사이트</a:t>
              </a:r>
              <a:endParaRPr lang="en-US" altLang="ko-KR" sz="1050" dirty="0" smtClean="0">
                <a:latin typeface="나눔스퀘어_ac" pitchFamily="50" charset="-127"/>
                <a:ea typeface="나눔스퀘어_ac" pitchFamily="50" charset="-127"/>
              </a:endParaRPr>
            </a:p>
            <a:p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-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참고 기능</a:t>
              </a:r>
              <a:endParaRPr lang="ko-KR" altLang="en-US" sz="105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6326216" y="1829539"/>
            <a:ext cx="1200733" cy="1023897"/>
            <a:chOff x="2139326" y="3240491"/>
            <a:chExt cx="1200733" cy="1023897"/>
          </a:xfrm>
        </p:grpSpPr>
        <p:sp>
          <p:nvSpPr>
            <p:cNvPr id="11" name="TextBox 10"/>
            <p:cNvSpPr txBox="1"/>
            <p:nvPr/>
          </p:nvSpPr>
          <p:spPr>
            <a:xfrm>
              <a:off x="2139326" y="3240491"/>
              <a:ext cx="53412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나눔스퀘어_ac ExtraBold" pitchFamily="50" charset="-127"/>
                  <a:ea typeface="나눔스퀘어_ac ExtraBold" pitchFamily="50" charset="-127"/>
                </a:rPr>
                <a:t>3</a:t>
              </a:r>
              <a:endParaRPr lang="ko-KR" altLang="en-US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스퀘어_ac ExtraBold" pitchFamily="50" charset="-127"/>
                <a:ea typeface="나눔스퀘어_ac ExtraBold" pitchFamily="50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313890" y="3422417"/>
              <a:ext cx="689897" cy="405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sz="1400" dirty="0" smtClean="0">
                  <a:latin typeface="나눔스퀘어_ac" pitchFamily="50" charset="-127"/>
                  <a:ea typeface="나눔스퀘어_ac" pitchFamily="50" charset="-127"/>
                </a:rPr>
                <a:t>설계 </a:t>
              </a:r>
              <a:r>
                <a:rPr lang="ko-KR" altLang="en-US" sz="1400" dirty="0">
                  <a:latin typeface="나눔스퀘어_ac" pitchFamily="50" charset="-127"/>
                  <a:ea typeface="나눔스퀘어_ac" pitchFamily="50" charset="-127"/>
                </a:rPr>
                <a:t>방향 </a:t>
              </a:r>
              <a:endParaRPr lang="en-US" altLang="ko-KR" sz="14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488544" y="3848890"/>
              <a:ext cx="851515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-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구현할 기능</a:t>
              </a:r>
              <a:endParaRPr lang="en-US" altLang="ko-KR" sz="1050" dirty="0" smtClean="0">
                <a:latin typeface="나눔스퀘어_ac" pitchFamily="50" charset="-127"/>
                <a:ea typeface="나눔스퀘어_ac" pitchFamily="50" charset="-127"/>
              </a:endParaRPr>
            </a:p>
            <a:p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-</a:t>
              </a:r>
              <a:r>
                <a:rPr lang="ko-KR" altLang="en-US" sz="1050" dirty="0" err="1" smtClean="0">
                  <a:latin typeface="나눔스퀘어_ac" pitchFamily="50" charset="-127"/>
                  <a:ea typeface="나눔스퀘어_ac" pitchFamily="50" charset="-127"/>
                </a:rPr>
                <a:t>차별점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 </a:t>
              </a:r>
              <a:endParaRPr lang="ko-KR" altLang="en-US" sz="105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1443378" y="3572303"/>
            <a:ext cx="1622756" cy="1210944"/>
            <a:chOff x="2085148" y="4163289"/>
            <a:chExt cx="1622756" cy="1210944"/>
          </a:xfrm>
        </p:grpSpPr>
        <p:sp>
          <p:nvSpPr>
            <p:cNvPr id="12" name="TextBox 11"/>
            <p:cNvSpPr txBox="1"/>
            <p:nvPr/>
          </p:nvSpPr>
          <p:spPr>
            <a:xfrm>
              <a:off x="2085148" y="4163289"/>
              <a:ext cx="53412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나눔스퀘어_ac ExtraBold" pitchFamily="50" charset="-127"/>
                  <a:ea typeface="나눔스퀘어_ac ExtraBold" pitchFamily="50" charset="-127"/>
                </a:rPr>
                <a:t>4</a:t>
              </a:r>
              <a:endParaRPr lang="ko-KR" altLang="en-US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스퀘어_ac ExtraBold" pitchFamily="50" charset="-127"/>
                <a:ea typeface="나눔스퀘어_ac ExtraBold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313890" y="4354154"/>
              <a:ext cx="774394" cy="405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sz="1400" dirty="0" smtClean="0">
                  <a:latin typeface="나눔스퀘어_ac" pitchFamily="50" charset="-127"/>
                  <a:ea typeface="나눔스퀘어_ac" pitchFamily="50" charset="-127"/>
                </a:rPr>
                <a:t>스토리 보드</a:t>
              </a:r>
              <a:endParaRPr lang="en-US" altLang="ko-KR" sz="14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03728" y="4797152"/>
              <a:ext cx="1204176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-Home(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메인</a:t>
              </a:r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)</a:t>
              </a:r>
            </a:p>
            <a:p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-Page1(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서브메뉴</a:t>
              </a:r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)</a:t>
              </a:r>
            </a:p>
            <a:p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-Page2(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서</a:t>
              </a:r>
              <a:r>
                <a:rPr lang="ko-KR" altLang="en-US" sz="1050" dirty="0">
                  <a:latin typeface="나눔스퀘어_ac" pitchFamily="50" charset="-127"/>
                  <a:ea typeface="나눔스퀘어_ac" pitchFamily="50" charset="-127"/>
                </a:rPr>
                <a:t>브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메뉴</a:t>
              </a:r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)</a:t>
              </a:r>
              <a:endParaRPr lang="ko-KR" altLang="en-US" sz="105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4011915" y="3639327"/>
            <a:ext cx="1289490" cy="1077892"/>
            <a:chOff x="2139326" y="5358894"/>
            <a:chExt cx="1289490" cy="1077892"/>
          </a:xfrm>
        </p:grpSpPr>
        <p:sp>
          <p:nvSpPr>
            <p:cNvPr id="13" name="TextBox 12"/>
            <p:cNvSpPr txBox="1"/>
            <p:nvPr/>
          </p:nvSpPr>
          <p:spPr>
            <a:xfrm>
              <a:off x="2139326" y="5358894"/>
              <a:ext cx="53412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나눔스퀘어_ac ExtraBold" pitchFamily="50" charset="-127"/>
                  <a:ea typeface="나눔스퀘어_ac ExtraBold" pitchFamily="50" charset="-127"/>
                </a:rPr>
                <a:t>5</a:t>
              </a:r>
              <a:endParaRPr lang="ko-KR" altLang="en-US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스퀘어_ac ExtraBold" pitchFamily="50" charset="-127"/>
                <a:ea typeface="나눔스퀘어_ac ExtraBold" pitchFamily="50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313890" y="5549759"/>
              <a:ext cx="501021" cy="3606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sz="1400" dirty="0" smtClean="0">
                  <a:latin typeface="나눔스퀘어_ac" pitchFamily="50" charset="-127"/>
                  <a:ea typeface="나눔스퀘어_ac" pitchFamily="50" charset="-127"/>
                </a:rPr>
                <a:t>흐름도</a:t>
              </a:r>
              <a:endParaRPr lang="en-US" altLang="ko-KR" sz="14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461885" y="6021288"/>
              <a:ext cx="966931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-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사용자 흐름도</a:t>
              </a:r>
              <a:endParaRPr lang="en-US" altLang="ko-KR" sz="1050" dirty="0" smtClean="0">
                <a:latin typeface="나눔스퀘어_ac" pitchFamily="50" charset="-127"/>
                <a:ea typeface="나눔스퀘어_ac" pitchFamily="50" charset="-127"/>
              </a:endParaRPr>
            </a:p>
            <a:p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-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관리자 흐름도</a:t>
              </a:r>
              <a:endParaRPr lang="ko-KR" altLang="en-US" sz="105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6326216" y="3639327"/>
            <a:ext cx="1024995" cy="916310"/>
            <a:chOff x="2139326" y="5358894"/>
            <a:chExt cx="1024995" cy="916310"/>
          </a:xfrm>
        </p:grpSpPr>
        <p:sp>
          <p:nvSpPr>
            <p:cNvPr id="45" name="TextBox 44"/>
            <p:cNvSpPr txBox="1"/>
            <p:nvPr/>
          </p:nvSpPr>
          <p:spPr>
            <a:xfrm>
              <a:off x="2139326" y="5358894"/>
              <a:ext cx="53412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나눔스퀘어_ac ExtraBold" pitchFamily="50" charset="-127"/>
                  <a:ea typeface="나눔스퀘어_ac ExtraBold" pitchFamily="50" charset="-127"/>
                </a:rPr>
                <a:t>6</a:t>
              </a:r>
              <a:endParaRPr lang="ko-KR" altLang="en-US" sz="4400" dirty="0">
                <a:solidFill>
                  <a:schemeClr val="accent6">
                    <a:lumMod val="40000"/>
                    <a:lumOff val="60000"/>
                  </a:schemeClr>
                </a:solidFill>
                <a:latin typeface="나눔스퀘어_ac ExtraBold" pitchFamily="50" charset="-127"/>
                <a:ea typeface="나눔스퀘어_ac ExtraBold" pitchFamily="50" charset="-127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313890" y="5549759"/>
              <a:ext cx="8451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sz="1400" dirty="0" smtClean="0">
                  <a:latin typeface="나눔스퀘어_ac" pitchFamily="50" charset="-127"/>
                  <a:ea typeface="나눔스퀘어_ac" pitchFamily="50" charset="-127"/>
                </a:rPr>
                <a:t>개</a:t>
              </a:r>
              <a:r>
                <a:rPr lang="ko-KR" altLang="en-US" sz="1400" dirty="0">
                  <a:latin typeface="나눔스퀘어_ac" pitchFamily="50" charset="-127"/>
                  <a:ea typeface="나눔스퀘어_ac" pitchFamily="50" charset="-127"/>
                </a:rPr>
                <a:t>발</a:t>
              </a:r>
              <a:r>
                <a:rPr lang="ko-KR" altLang="en-US" sz="1400" dirty="0" smtClean="0">
                  <a:latin typeface="나눔스퀘어_ac" pitchFamily="50" charset="-127"/>
                  <a:ea typeface="나눔스퀘어_ac" pitchFamily="50" charset="-127"/>
                </a:rPr>
                <a:t> 일정</a:t>
              </a:r>
              <a:endParaRPr lang="en-US" altLang="ko-KR" sz="14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461885" y="6021288"/>
              <a:ext cx="702436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latin typeface="나눔스퀘어_ac" pitchFamily="50" charset="-127"/>
                  <a:ea typeface="나눔스퀘어_ac" pitchFamily="50" charset="-127"/>
                </a:rPr>
                <a:t>-</a:t>
              </a:r>
              <a:r>
                <a:rPr lang="ko-KR" altLang="en-US" sz="1050" dirty="0" smtClean="0">
                  <a:latin typeface="나눔스퀘어_ac" pitchFamily="50" charset="-127"/>
                  <a:ea typeface="나눔스퀘어_ac" pitchFamily="50" charset="-127"/>
                </a:rPr>
                <a:t>개발일정</a:t>
              </a:r>
              <a:endParaRPr lang="ko-KR" altLang="en-US" sz="105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8754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370358"/>
            <a:ext cx="9144000" cy="3077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196048"/>
            <a:ext cx="147565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51520" y="196048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기획 배경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5292080" y="2690314"/>
            <a:ext cx="1368152" cy="13681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한번에 </a:t>
            </a:r>
            <a:endParaRPr lang="en-US" altLang="ko-KR" sz="1400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ctr"/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볼 수는 </a:t>
            </a:r>
            <a:endParaRPr lang="en-US" altLang="ko-KR" sz="1400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ctr"/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없을까</a:t>
            </a:r>
            <a:r>
              <a:rPr lang="en-US" altLang="ko-KR" sz="1400" dirty="0" smtClean="0">
                <a:latin typeface="나눔스퀘어_ac" pitchFamily="50" charset="-127"/>
                <a:ea typeface="나눔스퀘어_ac" pitchFamily="50" charset="-127"/>
              </a:rPr>
              <a:t>?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2483768" y="2686916"/>
            <a:ext cx="1368152" cy="13681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무슨 </a:t>
            </a:r>
            <a:endParaRPr lang="en-US" altLang="ko-KR" sz="1400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ctr"/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축제가 </a:t>
            </a:r>
            <a:endParaRPr lang="en-US" altLang="ko-KR" sz="1400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ctr"/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있지</a:t>
            </a:r>
            <a:r>
              <a:rPr lang="en-US" altLang="ko-KR" sz="1400" dirty="0" smtClean="0">
                <a:latin typeface="나눔스퀘어_ac" pitchFamily="50" charset="-127"/>
                <a:ea typeface="나눔스퀘어_ac" pitchFamily="50" charset="-127"/>
              </a:rPr>
              <a:t>?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59632" y="1628800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_ac Bold" pitchFamily="50" charset="-127"/>
                <a:ea typeface="나눔스퀘어_ac Bold" pitchFamily="50" charset="-127"/>
              </a:rPr>
              <a:t>문화 산업</a:t>
            </a:r>
            <a:endParaRPr lang="ko-KR" altLang="en-US" dirty="0">
              <a:latin typeface="나눔스퀘어_ac Bold" pitchFamily="50" charset="-127"/>
              <a:ea typeface="나눔스퀘어_ac Bold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45171" y="4526787"/>
            <a:ext cx="7215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- 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바쁘게 돌아가는 현대 사회에 휴식 같은 문화 생활을  즐길 수 있는</a:t>
            </a:r>
            <a:r>
              <a:rPr lang="en-US" altLang="ko-KR" sz="1200" dirty="0">
                <a:latin typeface="나눔스퀘어_ac" pitchFamily="50" charset="-127"/>
                <a:ea typeface="나눔스퀘어_ac" pitchFamily="50" charset="-127"/>
              </a:rPr>
              <a:t> 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웹사이트를 만드는 것에 초점을 두었다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- 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한번에 모아 볼 수 있어 </a:t>
            </a:r>
            <a:r>
              <a:rPr lang="ko-KR" altLang="en-US" sz="1200" dirty="0">
                <a:latin typeface="나눔스퀘어_ac" pitchFamily="50" charset="-127"/>
                <a:ea typeface="나눔스퀘어_ac" pitchFamily="50" charset="-127"/>
              </a:rPr>
              <a:t>국내의 축제</a:t>
            </a:r>
            <a:r>
              <a:rPr lang="en-US" altLang="ko-KR" sz="1200" dirty="0">
                <a:latin typeface="나눔스퀘어_ac" pitchFamily="50" charset="-127"/>
                <a:ea typeface="나눔스퀘어_ac" pitchFamily="50" charset="-127"/>
              </a:rPr>
              <a:t>,</a:t>
            </a:r>
            <a:r>
              <a:rPr lang="ko-KR" altLang="en-US" sz="1200" dirty="0">
                <a:latin typeface="나눔스퀘어_ac" pitchFamily="50" charset="-127"/>
                <a:ea typeface="나눔스퀘어_ac" pitchFamily="50" charset="-127"/>
              </a:rPr>
              <a:t>공연</a:t>
            </a:r>
            <a:r>
              <a:rPr lang="en-US" altLang="ko-KR" sz="1200" dirty="0">
                <a:latin typeface="나눔스퀘어_ac" pitchFamily="50" charset="-127"/>
                <a:ea typeface="나눔스퀘어_ac" pitchFamily="50" charset="-127"/>
              </a:rPr>
              <a:t>,</a:t>
            </a:r>
            <a:r>
              <a:rPr lang="ko-KR" altLang="en-US" sz="1200" dirty="0">
                <a:latin typeface="나눔스퀘어_ac" pitchFamily="50" charset="-127"/>
                <a:ea typeface="나눔스퀘어_ac" pitchFamily="50" charset="-127"/>
              </a:rPr>
              <a:t>전시 등을 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직관적으로  설계 하려 한다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.</a:t>
            </a:r>
            <a:endParaRPr lang="ko-KR" altLang="en-US" sz="1200" dirty="0">
              <a:latin typeface="나눔스퀘어_ac" pitchFamily="50" charset="-127"/>
              <a:ea typeface="나눔스퀘어_ac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061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 rot="10800000">
            <a:off x="5796136" y="3212976"/>
            <a:ext cx="2108269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0" dirty="0" smtClean="0">
                <a:solidFill>
                  <a:schemeClr val="bg1">
                    <a:lumMod val="85000"/>
                  </a:schemeClr>
                </a:solidFill>
                <a:latin typeface="DFKai-SB" pitchFamily="65" charset="-120"/>
                <a:ea typeface="DFKai-SB" pitchFamily="65" charset="-120"/>
              </a:rPr>
              <a:t>“</a:t>
            </a:r>
            <a:endParaRPr lang="ko-KR" altLang="en-US" sz="15000" dirty="0">
              <a:solidFill>
                <a:schemeClr val="bg1">
                  <a:lumMod val="85000"/>
                </a:schemeClr>
              </a:solidFill>
              <a:latin typeface="DFKai-SB" pitchFamily="65" charset="-12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370358"/>
            <a:ext cx="9144000" cy="3077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196048"/>
            <a:ext cx="147565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51520" y="196048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기획 배경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5292080" y="2690314"/>
            <a:ext cx="1368152" cy="13681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2483768" y="2686916"/>
            <a:ext cx="1368152" cy="13681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90751" y="1628800"/>
            <a:ext cx="116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나눔스퀘어_ac Bold" pitchFamily="50" charset="-127"/>
                <a:ea typeface="나눔스퀘어_ac Bold" pitchFamily="50" charset="-127"/>
              </a:rPr>
              <a:t>라온</a:t>
            </a:r>
            <a:r>
              <a:rPr lang="ko-KR" altLang="en-US" dirty="0" smtClean="0">
                <a:latin typeface="나눔스퀘어_ac Bold" pitchFamily="50" charset="-127"/>
                <a:ea typeface="나눔스퀘어_ac Bold" pitchFamily="50" charset="-127"/>
              </a:rPr>
              <a:t> 모아</a:t>
            </a:r>
            <a:r>
              <a:rPr lang="en-US" altLang="ko-KR" dirty="0" smtClean="0">
                <a:latin typeface="나눔스퀘어_ac Bold" pitchFamily="50" charset="-127"/>
                <a:ea typeface="나눔스퀘어_ac Bold" pitchFamily="50" charset="-127"/>
              </a:rPr>
              <a:t>?</a:t>
            </a:r>
            <a:endParaRPr lang="ko-KR" altLang="en-US" dirty="0">
              <a:latin typeface="나눔스퀘어_ac Bold" pitchFamily="50" charset="-127"/>
              <a:ea typeface="나눔스퀘어_ac Bold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03401" y="4725144"/>
            <a:ext cx="2137197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accent6">
                    <a:lumMod val="7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즐거움을 합치다</a:t>
            </a:r>
            <a:r>
              <a:rPr lang="en-US" altLang="ko-KR" sz="2000" dirty="0" smtClean="0">
                <a:solidFill>
                  <a:schemeClr val="accent6">
                    <a:lumMod val="75000"/>
                  </a:schemeClr>
                </a:solidFill>
                <a:latin typeface="나눔스퀘어_ac" pitchFamily="50" charset="-127"/>
                <a:ea typeface="나눔스퀘어_ac" pitchFamily="50" charset="-127"/>
              </a:rPr>
              <a:t>.</a:t>
            </a:r>
            <a:endParaRPr lang="ko-KR" altLang="en-US" sz="2000" dirty="0">
              <a:solidFill>
                <a:schemeClr val="accent6">
                  <a:lumMod val="75000"/>
                </a:schemeClr>
              </a:solidFill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33669" y="2996952"/>
            <a:ext cx="1266693" cy="90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나눔스퀘어_ac" pitchFamily="50" charset="-127"/>
                <a:ea typeface="나눔스퀘어_ac" pitchFamily="50" charset="-127"/>
              </a:rPr>
              <a:t>라온</a:t>
            </a:r>
            <a:endParaRPr lang="en-US" altLang="ko-KR" sz="2400" dirty="0" smtClean="0">
              <a:solidFill>
                <a:schemeClr val="bg1"/>
              </a:solidFill>
              <a:latin typeface="나눔스퀘어_ac" pitchFamily="50" charset="-127"/>
              <a:ea typeface="나눔스퀘어_ac" pitchFamily="50" charset="-127"/>
            </a:endParaRPr>
          </a:p>
          <a:p>
            <a:pPr algn="ctr"/>
            <a:r>
              <a:rPr lang="en-US" altLang="ko-KR" sz="1050" dirty="0" smtClean="0">
                <a:solidFill>
                  <a:schemeClr val="bg1"/>
                </a:solidFill>
                <a:latin typeface="나눔스퀘어_ac" pitchFamily="50" charset="-127"/>
                <a:ea typeface="나눔스퀘어_ac" pitchFamily="50" charset="-127"/>
              </a:rPr>
              <a:t>‘</a:t>
            </a:r>
            <a:r>
              <a:rPr lang="ko-KR" altLang="en-US" sz="1050" dirty="0">
                <a:solidFill>
                  <a:schemeClr val="bg1"/>
                </a:solidFill>
                <a:latin typeface="나눔스퀘어_ac" pitchFamily="50" charset="-127"/>
                <a:ea typeface="나눔스퀘어_ac" pitchFamily="50" charset="-127"/>
              </a:rPr>
              <a:t>즐거운</a:t>
            </a:r>
            <a:r>
              <a:rPr lang="en-US" altLang="ko-KR" sz="1050" dirty="0">
                <a:solidFill>
                  <a:schemeClr val="bg1"/>
                </a:solidFill>
                <a:latin typeface="나눔스퀘어_ac" pitchFamily="50" charset="-127"/>
                <a:ea typeface="나눔스퀘어_ac" pitchFamily="50" charset="-127"/>
              </a:rPr>
              <a:t>”</a:t>
            </a:r>
            <a:r>
              <a:rPr lang="ko-KR" altLang="en-US" sz="1050" dirty="0">
                <a:solidFill>
                  <a:schemeClr val="bg1"/>
                </a:solidFill>
                <a:latin typeface="나눔스퀘어_ac" pitchFamily="50" charset="-127"/>
                <a:ea typeface="나눔스퀘어_ac" pitchFamily="50" charset="-127"/>
              </a:rPr>
              <a:t>의 </a:t>
            </a:r>
            <a:r>
              <a:rPr lang="ko-KR" altLang="en-US" sz="1050" dirty="0" err="1">
                <a:solidFill>
                  <a:schemeClr val="bg1"/>
                </a:solidFill>
                <a:latin typeface="나눔스퀘어_ac" pitchFamily="50" charset="-127"/>
                <a:ea typeface="나눔스퀘어_ac" pitchFamily="50" charset="-127"/>
              </a:rPr>
              <a:t>순우리</a:t>
            </a:r>
            <a:r>
              <a:rPr lang="ko-KR" altLang="en-US" sz="1050" dirty="0">
                <a:solidFill>
                  <a:schemeClr val="bg1"/>
                </a:solidFill>
                <a:latin typeface="나눔스퀘어_ac" pitchFamily="50" charset="-127"/>
                <a:ea typeface="나눔스퀘어_ac" pitchFamily="50" charset="-127"/>
              </a:rPr>
              <a:t> 말</a:t>
            </a:r>
          </a:p>
          <a:p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443799" y="2996952"/>
            <a:ext cx="10647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나눔스퀘어_ac" pitchFamily="50" charset="-127"/>
                <a:ea typeface="나눔스퀘어_ac" pitchFamily="50" charset="-127"/>
              </a:rPr>
              <a:t>모아</a:t>
            </a:r>
            <a:endParaRPr lang="en-US" altLang="ko-KR" sz="2400" dirty="0" smtClean="0">
              <a:solidFill>
                <a:schemeClr val="bg1"/>
              </a:solidFill>
              <a:latin typeface="나눔스퀘어_ac" pitchFamily="50" charset="-127"/>
              <a:ea typeface="나눔스퀘어_ac" pitchFamily="50" charset="-127"/>
            </a:endParaRPr>
          </a:p>
          <a:p>
            <a:pPr algn="ctr"/>
            <a:r>
              <a:rPr lang="en-US" altLang="ko-KR" sz="1050" dirty="0" smtClean="0">
                <a:solidFill>
                  <a:schemeClr val="bg1"/>
                </a:solidFill>
              </a:rPr>
              <a:t>‘</a:t>
            </a:r>
            <a:r>
              <a:rPr lang="ko-KR" altLang="en-US" sz="1050" dirty="0" smtClean="0">
                <a:solidFill>
                  <a:schemeClr val="bg1"/>
                </a:solidFill>
              </a:rPr>
              <a:t>한데 합치다</a:t>
            </a:r>
            <a:r>
              <a:rPr lang="en-US" altLang="ko-KR" sz="1050" dirty="0" smtClean="0">
                <a:solidFill>
                  <a:schemeClr val="bg1"/>
                </a:solidFill>
              </a:rPr>
              <a:t>.”</a:t>
            </a:r>
            <a:r>
              <a:rPr lang="en-US" altLang="ko-KR" sz="1050" dirty="0"/>
              <a:t> 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187624" y="4293096"/>
            <a:ext cx="2108269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0" dirty="0" smtClean="0">
                <a:solidFill>
                  <a:schemeClr val="bg1">
                    <a:lumMod val="85000"/>
                  </a:schemeClr>
                </a:solidFill>
                <a:latin typeface="DFKai-SB" pitchFamily="65" charset="-120"/>
                <a:ea typeface="DFKai-SB" pitchFamily="65" charset="-120"/>
              </a:rPr>
              <a:t>“</a:t>
            </a:r>
            <a:endParaRPr lang="ko-KR" altLang="en-US" sz="15000" dirty="0">
              <a:solidFill>
                <a:schemeClr val="bg1">
                  <a:lumMod val="85000"/>
                </a:schemeClr>
              </a:solidFill>
              <a:latin typeface="DFKai-SB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3251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370358"/>
            <a:ext cx="9144000" cy="3077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196048"/>
            <a:ext cx="147565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0241"/>
            <a:ext cx="9144000" cy="4650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1520" y="196048"/>
            <a:ext cx="998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참고 사이트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520" y="678135"/>
            <a:ext cx="44782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‘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대한민국 구석구석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(</a:t>
            </a:r>
            <a:r>
              <a:rPr lang="en-US" altLang="ko-KR" sz="1200" dirty="0">
                <a:hlinkClick r:id="rId3"/>
              </a:rPr>
              <a:t>https://korean.visitkorea.or.kr/main/main.do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)’</a:t>
            </a:r>
            <a:endParaRPr lang="ko-KR" altLang="en-US" sz="1200" dirty="0">
              <a:latin typeface="나눔스퀘어_ac" pitchFamily="50" charset="-127"/>
              <a:ea typeface="나눔스퀘어_ac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6053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0" y="370358"/>
            <a:ext cx="9144000" cy="3077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14" t="1549" r="2270" b="1607"/>
          <a:stretch/>
        </p:blipFill>
        <p:spPr bwMode="auto">
          <a:xfrm>
            <a:off x="0" y="1484851"/>
            <a:ext cx="5595458" cy="4504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0" y="196048"/>
            <a:ext cx="147565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51520" y="196048"/>
            <a:ext cx="998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참고 사이트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520" y="678135"/>
            <a:ext cx="44782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‘</a:t>
            </a:r>
            <a:r>
              <a:rPr lang="ko-KR" altLang="en-US" sz="1200" dirty="0" smtClean="0">
                <a:latin typeface="나눔스퀘어_ac" pitchFamily="50" charset="-127"/>
                <a:ea typeface="나눔스퀘어_ac" pitchFamily="50" charset="-127"/>
              </a:rPr>
              <a:t>대한민국 구석구석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(</a:t>
            </a:r>
            <a:r>
              <a:rPr lang="en-US" altLang="ko-KR" sz="1200" dirty="0">
                <a:hlinkClick r:id="rId3"/>
              </a:rPr>
              <a:t>https://korean.visitkorea.or.kr/main/main.do</a:t>
            </a:r>
            <a:r>
              <a:rPr lang="en-US" altLang="ko-KR" sz="1200" dirty="0" smtClean="0">
                <a:latin typeface="나눔스퀘어_ac" pitchFamily="50" charset="-127"/>
                <a:ea typeface="나눔스퀘어_ac" pitchFamily="50" charset="-127"/>
              </a:rPr>
              <a:t>)’</a:t>
            </a:r>
            <a:endParaRPr lang="ko-KR" altLang="en-US" sz="1200" dirty="0">
              <a:latin typeface="나눔스퀘어_ac" pitchFamily="50" charset="-127"/>
              <a:ea typeface="나눔스퀘어_ac" pitchFamily="50" charset="-127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3693932" y="1052736"/>
            <a:ext cx="4174723" cy="5120521"/>
            <a:chOff x="3923928" y="1027657"/>
            <a:chExt cx="4174723" cy="5120521"/>
          </a:xfrm>
        </p:grpSpPr>
        <p:pic>
          <p:nvPicPr>
            <p:cNvPr id="2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23928" y="1027657"/>
              <a:ext cx="3096344" cy="51205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7" name="TextBox 6"/>
            <p:cNvSpPr txBox="1"/>
            <p:nvPr/>
          </p:nvSpPr>
          <p:spPr>
            <a:xfrm>
              <a:off x="7452320" y="1690935"/>
              <a:ext cx="6463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atin typeface="나눔스퀘어_ac Bold" pitchFamily="50" charset="-127"/>
                  <a:ea typeface="나눔스퀘어_ac Bold" pitchFamily="50" charset="-127"/>
                </a:rPr>
                <a:t>시기별</a:t>
              </a:r>
              <a:endParaRPr lang="ko-KR" altLang="en-US" sz="1400" dirty="0">
                <a:latin typeface="나눔스퀘어_ac Bold" pitchFamily="50" charset="-127"/>
                <a:ea typeface="나눔스퀘어_ac Bold" pitchFamily="50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452320" y="3218133"/>
              <a:ext cx="6463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atin typeface="나눔스퀘어_ac Bold" pitchFamily="50" charset="-127"/>
                  <a:ea typeface="나눔스퀘어_ac Bold" pitchFamily="50" charset="-127"/>
                </a:rPr>
                <a:t>지역별</a:t>
              </a:r>
              <a:endParaRPr lang="ko-KR" altLang="en-US" sz="1400" dirty="0">
                <a:latin typeface="나눔스퀘어_ac Bold" pitchFamily="50" charset="-127"/>
                <a:ea typeface="나눔스퀘어_ac Bold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283968" y="1556792"/>
              <a:ext cx="2304256" cy="1440160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직선 화살표 연결선 10"/>
            <p:cNvCxnSpPr/>
            <p:nvPr/>
          </p:nvCxnSpPr>
          <p:spPr>
            <a:xfrm>
              <a:off x="6588224" y="1844824"/>
              <a:ext cx="720080" cy="0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직사각형 11"/>
            <p:cNvSpPr/>
            <p:nvPr/>
          </p:nvSpPr>
          <p:spPr>
            <a:xfrm>
              <a:off x="4283968" y="3140968"/>
              <a:ext cx="2304256" cy="1728192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" name="직선 화살표 연결선 12"/>
            <p:cNvCxnSpPr/>
            <p:nvPr/>
          </p:nvCxnSpPr>
          <p:spPr>
            <a:xfrm>
              <a:off x="6588224" y="3372021"/>
              <a:ext cx="720080" cy="0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4283968" y="5013176"/>
              <a:ext cx="2304256" cy="720080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화살표 연결선 14"/>
            <p:cNvCxnSpPr/>
            <p:nvPr/>
          </p:nvCxnSpPr>
          <p:spPr>
            <a:xfrm>
              <a:off x="6588224" y="5244229"/>
              <a:ext cx="720080" cy="0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7452320" y="5090340"/>
              <a:ext cx="6463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atin typeface="나눔스퀘어_ac Bold" pitchFamily="50" charset="-127"/>
                  <a:ea typeface="나눔스퀘어_ac Bold" pitchFamily="50" charset="-127"/>
                </a:rPr>
                <a:t>분</a:t>
              </a:r>
              <a:r>
                <a:rPr lang="ko-KR" altLang="en-US" sz="1400" dirty="0">
                  <a:latin typeface="나눔스퀘어_ac Bold" pitchFamily="50" charset="-127"/>
                  <a:ea typeface="나눔스퀘어_ac Bold" pitchFamily="50" charset="-127"/>
                </a:rPr>
                <a:t>야</a:t>
              </a:r>
              <a:r>
                <a:rPr lang="ko-KR" altLang="en-US" sz="1400" dirty="0" smtClean="0">
                  <a:latin typeface="나눔스퀘어_ac Bold" pitchFamily="50" charset="-127"/>
                  <a:ea typeface="나눔스퀘어_ac Bold" pitchFamily="50" charset="-127"/>
                </a:rPr>
                <a:t>별</a:t>
              </a:r>
              <a:endParaRPr lang="ko-KR" altLang="en-US" sz="1400" dirty="0">
                <a:latin typeface="나눔스퀘어_ac Bold" pitchFamily="50" charset="-127"/>
                <a:ea typeface="나눔스퀘어_ac Bold" pitchFamily="50" charset="-127"/>
              </a:endParaRPr>
            </a:p>
          </p:txBody>
        </p:sp>
      </p:grpSp>
      <p:sp>
        <p:nvSpPr>
          <p:cNvPr id="19" name="직사각형 18"/>
          <p:cNvSpPr/>
          <p:nvPr/>
        </p:nvSpPr>
        <p:spPr>
          <a:xfrm>
            <a:off x="2051720" y="2204864"/>
            <a:ext cx="1440160" cy="2505027"/>
          </a:xfrm>
          <a:prstGeom prst="rect">
            <a:avLst/>
          </a:prstGeom>
          <a:noFill/>
          <a:ln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053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모서리가 둥근 직사각형 12"/>
          <p:cNvSpPr/>
          <p:nvPr/>
        </p:nvSpPr>
        <p:spPr>
          <a:xfrm>
            <a:off x="1619672" y="1693670"/>
            <a:ext cx="5904656" cy="4391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1619672" y="2469150"/>
            <a:ext cx="5904656" cy="4391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1619672" y="3244630"/>
            <a:ext cx="5904656" cy="4391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1619672" y="4020110"/>
            <a:ext cx="5904656" cy="4391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1619672" y="4795590"/>
            <a:ext cx="5904656" cy="4391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1619672" y="5571069"/>
            <a:ext cx="5904656" cy="4391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370358"/>
            <a:ext cx="9144000" cy="3077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0" y="196048"/>
            <a:ext cx="147565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96048"/>
            <a:ext cx="7360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 smtClean="0">
                <a:latin typeface="나눔스퀘어_ac" pitchFamily="50" charset="-127"/>
                <a:ea typeface="나눔스퀘어_ac" pitchFamily="50" charset="-127"/>
              </a:rPr>
              <a:t>차별점</a:t>
            </a:r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  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608" y="1109844"/>
            <a:ext cx="15055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 smtClean="0">
                <a:latin typeface="나눔스퀘어_ac Bold" pitchFamily="50" charset="-127"/>
                <a:ea typeface="나눔스퀘어_ac Bold" pitchFamily="50" charset="-127"/>
              </a:rPr>
              <a:t>라온</a:t>
            </a:r>
            <a:r>
              <a:rPr lang="ko-KR" altLang="en-US" sz="1400" dirty="0" smtClean="0">
                <a:latin typeface="나눔스퀘어_ac Bold" pitchFamily="50" charset="-127"/>
                <a:ea typeface="나눔스퀘어_ac Bold" pitchFamily="50" charset="-127"/>
              </a:rPr>
              <a:t> </a:t>
            </a:r>
            <a:r>
              <a:rPr lang="ko-KR" altLang="en-US" sz="1400" dirty="0" err="1" smtClean="0">
                <a:latin typeface="나눔스퀘어_ac Bold" pitchFamily="50" charset="-127"/>
                <a:ea typeface="나눔스퀘어_ac Bold" pitchFamily="50" charset="-127"/>
              </a:rPr>
              <a:t>모아의</a:t>
            </a:r>
            <a:r>
              <a:rPr lang="ko-KR" altLang="en-US" sz="1400" dirty="0" smtClean="0">
                <a:latin typeface="나눔스퀘어_ac Bold" pitchFamily="50" charset="-127"/>
                <a:ea typeface="나눔스퀘어_ac Bold" pitchFamily="50" charset="-127"/>
              </a:rPr>
              <a:t> 차별화</a:t>
            </a:r>
            <a:endParaRPr lang="ko-KR" altLang="en-US" sz="1400" dirty="0">
              <a:latin typeface="나눔스퀘어_ac Bold" pitchFamily="50" charset="-127"/>
              <a:ea typeface="나눔스퀘어_ac Bold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61284" y="2556987"/>
            <a:ext cx="11528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태그의 활성화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42047" y="3325723"/>
            <a:ext cx="1197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날씨 정보 제공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56713" y="4101203"/>
            <a:ext cx="18582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지도로 한눈에 보는 정보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23237" y="4876683"/>
            <a:ext cx="17043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조건에 맞는 검색 기능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75574" y="5652162"/>
            <a:ext cx="22781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사용자들 간의 정보 공유</a:t>
            </a:r>
            <a:r>
              <a:rPr lang="en-US" altLang="ko-KR" sz="1400" dirty="0" smtClean="0">
                <a:latin typeface="나눔스퀘어_ac" pitchFamily="50" charset="-127"/>
                <a:ea typeface="나눔스퀘어_ac" pitchFamily="50" charset="-127"/>
              </a:rPr>
              <a:t>(</a:t>
            </a:r>
            <a:r>
              <a:rPr lang="ko-KR" altLang="en-US" sz="1400" dirty="0" err="1" smtClean="0">
                <a:latin typeface="나눔스퀘어_ac" pitchFamily="50" charset="-127"/>
                <a:ea typeface="나눔스퀘어_ac" pitchFamily="50" charset="-127"/>
              </a:rPr>
              <a:t>댓글</a:t>
            </a:r>
            <a:r>
              <a:rPr lang="en-US" altLang="ko-KR" sz="1400" dirty="0" smtClean="0">
                <a:latin typeface="나눔스퀘어_ac" pitchFamily="50" charset="-127"/>
                <a:ea typeface="나눔스퀘어_ac" pitchFamily="50" charset="-127"/>
              </a:rPr>
              <a:t>)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99380" y="1774763"/>
            <a:ext cx="1572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찜 목록</a:t>
            </a:r>
            <a:r>
              <a:rPr lang="en-US" altLang="ko-KR" sz="1400" dirty="0" smtClean="0">
                <a:latin typeface="나눔스퀘어_ac" pitchFamily="50" charset="-127"/>
                <a:ea typeface="나눔스퀘어_ac" pitchFamily="50" charset="-127"/>
              </a:rPr>
              <a:t>(</a:t>
            </a:r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위시리스트</a:t>
            </a:r>
            <a:r>
              <a:rPr lang="en-US" altLang="ko-KR" sz="1400" dirty="0" smtClean="0">
                <a:latin typeface="나눔스퀘어_ac" pitchFamily="50" charset="-127"/>
                <a:ea typeface="나눔스퀘어_ac" pitchFamily="50" charset="-127"/>
              </a:rPr>
              <a:t>)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6053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/>
          <p:cNvSpPr/>
          <p:nvPr/>
        </p:nvSpPr>
        <p:spPr>
          <a:xfrm>
            <a:off x="0" y="370358"/>
            <a:ext cx="9144000" cy="3077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0" y="196048"/>
            <a:ext cx="147565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96048"/>
            <a:ext cx="998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참고 사이트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1513435" y="-6926758"/>
            <a:ext cx="143986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0C0C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en-US" altLang="ko-KR" sz="900" b="1" u="none">
                <a:latin typeface="돋움" pitchFamily="50" charset="-127"/>
                <a:ea typeface="돋움" pitchFamily="50" charset="-127"/>
              </a:rPr>
              <a:t>■ </a:t>
            </a:r>
            <a:r>
              <a:rPr lang="ko-KR" altLang="en-US" sz="900" b="1" u="none">
                <a:latin typeface="돋움" pitchFamily="50" charset="-127"/>
                <a:ea typeface="돋움" pitchFamily="50" charset="-127"/>
              </a:rPr>
              <a:t>쪽지관리</a:t>
            </a: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7453753" y="1130530"/>
            <a:ext cx="1440160" cy="3059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0C0C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1.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이미지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marL="171450" indent="-171450" algn="l" eaLnBrk="1" hangingPunct="1">
              <a:lnSpc>
                <a:spcPct val="80000"/>
              </a:lnSpc>
              <a:spcBef>
                <a:spcPct val="50000"/>
              </a:spcBef>
              <a:buFontTx/>
              <a:buChar char="-"/>
            </a:pP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분위기를 고려한 즐거운 이미지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marL="171450" indent="-171450" algn="l" eaLnBrk="1" hangingPunct="1">
              <a:lnSpc>
                <a:spcPct val="80000"/>
              </a:lnSpc>
              <a:spcBef>
                <a:spcPct val="50000"/>
              </a:spcBef>
              <a:buFontTx/>
              <a:buChar char="-"/>
            </a:pP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고정된 이미지가 아닌 랜덤으로 바뀌는 것 고려 중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2. 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메인의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 문구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-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홈 페이지의 이념</a:t>
            </a: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, 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이름의 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뜻정도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 간단한 문구로 작성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endParaRPr lang="en-US" altLang="ko-KR" u="none" dirty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3.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로그인</a:t>
            </a: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/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회원가입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-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로그인과 회원가입을 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나눌예정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-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로그인시 보이는 화면의 변화가 있을 것</a:t>
            </a: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(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찜 목록 메뉴 추가</a:t>
            </a: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, 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마이페이지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 기능 추가</a:t>
            </a: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)</a:t>
            </a: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endParaRPr lang="en-US" altLang="ko-KR" u="none" dirty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4.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메인 하단의 공간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-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구성이 확실 시 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된것은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 없다</a:t>
            </a: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.</a:t>
            </a: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-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구성 후보들 중 달마다 있는 축제를 중심으로 이미지로 정보제공을 하고 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클릭시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 해당 정보가 담겨있는 페이지로 이동한다</a:t>
            </a: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.</a:t>
            </a: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2880272" y="-6652120"/>
            <a:ext cx="86995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u="none" dirty="0"/>
              <a:t>전체       ▼</a:t>
            </a: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3826422" y="-6652120"/>
            <a:ext cx="23622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0C0C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u="none"/>
              <a:t>검색어 입력</a:t>
            </a: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6264822" y="-6652120"/>
            <a:ext cx="457200" cy="2286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u="none"/>
              <a:t>검색</a:t>
            </a:r>
          </a:p>
        </p:txBody>
      </p:sp>
      <p:grpSp>
        <p:nvGrpSpPr>
          <p:cNvPr id="15" name="Group 13"/>
          <p:cNvGrpSpPr>
            <a:grpSpLocks/>
          </p:cNvGrpSpPr>
          <p:nvPr/>
        </p:nvGrpSpPr>
        <p:grpSpPr bwMode="auto">
          <a:xfrm>
            <a:off x="4032797" y="-1441945"/>
            <a:ext cx="1792288" cy="142875"/>
            <a:chOff x="2394" y="4141"/>
            <a:chExt cx="1129" cy="90"/>
          </a:xfrm>
        </p:grpSpPr>
        <p:sp>
          <p:nvSpPr>
            <p:cNvPr id="16" name="Rectangle 14"/>
            <p:cNvSpPr>
              <a:spLocks noChangeArrowheads="1"/>
            </p:cNvSpPr>
            <p:nvPr/>
          </p:nvSpPr>
          <p:spPr bwMode="auto">
            <a:xfrm>
              <a:off x="2485" y="4156"/>
              <a:ext cx="953" cy="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6350" algn="ctr">
                  <a:solidFill>
                    <a:schemeClr val="tx2"/>
                  </a:solidFill>
                  <a:miter lim="800000"/>
                  <a:headEnd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 anchor="ctr"/>
            <a:lstStyle/>
            <a:p>
              <a:r>
                <a:rPr lang="en-US" altLang="ko-KR" sz="900" u="none">
                  <a:solidFill>
                    <a:srgbClr val="5F5F5F"/>
                  </a:solidFill>
                  <a:latin typeface="Verdana" pitchFamily="34" charset="0"/>
                  <a:ea typeface="돋움" pitchFamily="50" charset="-127"/>
                </a:rPr>
                <a:t>≪ </a:t>
              </a:r>
              <a:r>
                <a:rPr lang="en-US" altLang="ko-KR" sz="1000" b="1" u="none">
                  <a:latin typeface="Verdana" pitchFamily="34" charset="0"/>
                  <a:ea typeface="돋움" pitchFamily="50" charset="-127"/>
                </a:rPr>
                <a:t>1</a:t>
              </a:r>
              <a:r>
                <a:rPr lang="en-US" altLang="ko-KR" sz="900" u="none">
                  <a:solidFill>
                    <a:srgbClr val="5F5F5F"/>
                  </a:solidFill>
                  <a:latin typeface="Verdana" pitchFamily="34" charset="0"/>
                  <a:ea typeface="돋움" pitchFamily="50" charset="-127"/>
                </a:rPr>
                <a:t> 2 3 4 5 6 7 8 9 10 ≫</a:t>
              </a:r>
            </a:p>
          </p:txBody>
        </p:sp>
        <p:grpSp>
          <p:nvGrpSpPr>
            <p:cNvPr id="17" name="Group 15"/>
            <p:cNvGrpSpPr>
              <a:grpSpLocks/>
            </p:cNvGrpSpPr>
            <p:nvPr/>
          </p:nvGrpSpPr>
          <p:grpSpPr bwMode="auto">
            <a:xfrm>
              <a:off x="2394" y="4141"/>
              <a:ext cx="91" cy="90"/>
              <a:chOff x="2439" y="1356"/>
              <a:chExt cx="91" cy="90"/>
            </a:xfrm>
          </p:grpSpPr>
          <p:sp>
            <p:nvSpPr>
              <p:cNvPr id="21" name="Rectangle 16"/>
              <p:cNvSpPr>
                <a:spLocks noChangeArrowheads="1"/>
              </p:cNvSpPr>
              <p:nvPr/>
            </p:nvSpPr>
            <p:spPr bwMode="auto">
              <a:xfrm>
                <a:off x="2439" y="1356"/>
                <a:ext cx="91" cy="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6350" algn="ctr">
                    <a:solidFill>
                      <a:schemeClr val="tx2"/>
                    </a:solidFill>
                    <a:miter lim="800000"/>
                    <a:headEnd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/>
              <a:lstStyle/>
              <a:p>
                <a:r>
                  <a:rPr lang="en-US" altLang="ko-KR" sz="900" u="none">
                    <a:solidFill>
                      <a:srgbClr val="5F5F5F"/>
                    </a:solidFill>
                    <a:latin typeface="Verdana" pitchFamily="34" charset="0"/>
                    <a:ea typeface="돋움" pitchFamily="50" charset="-127"/>
                  </a:rPr>
                  <a:t>≪</a:t>
                </a:r>
              </a:p>
            </p:txBody>
          </p:sp>
          <p:sp>
            <p:nvSpPr>
              <p:cNvPr id="22" name="Line 17"/>
              <p:cNvSpPr>
                <a:spLocks noChangeShapeType="1"/>
              </p:cNvSpPr>
              <p:nvPr/>
            </p:nvSpPr>
            <p:spPr bwMode="auto">
              <a:xfrm>
                <a:off x="2457" y="1374"/>
                <a:ext cx="0" cy="60"/>
              </a:xfrm>
              <a:prstGeom prst="line">
                <a:avLst/>
              </a:prstGeom>
              <a:noFill/>
              <a:ln w="19050">
                <a:solidFill>
                  <a:srgbClr val="333333"/>
                </a:solidFill>
                <a:round/>
                <a:headEnd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/>
              <a:p>
                <a:endParaRPr lang="ko-KR" altLang="en-US"/>
              </a:p>
            </p:txBody>
          </p:sp>
        </p:grpSp>
        <p:grpSp>
          <p:nvGrpSpPr>
            <p:cNvPr id="18" name="Group 18"/>
            <p:cNvGrpSpPr>
              <a:grpSpLocks/>
            </p:cNvGrpSpPr>
            <p:nvPr/>
          </p:nvGrpSpPr>
          <p:grpSpPr bwMode="auto">
            <a:xfrm>
              <a:off x="3432" y="4141"/>
              <a:ext cx="91" cy="90"/>
              <a:chOff x="3477" y="1356"/>
              <a:chExt cx="91" cy="90"/>
            </a:xfrm>
          </p:grpSpPr>
          <p:sp>
            <p:nvSpPr>
              <p:cNvPr id="19" name="Line 19"/>
              <p:cNvSpPr>
                <a:spLocks noChangeShapeType="1"/>
              </p:cNvSpPr>
              <p:nvPr/>
            </p:nvSpPr>
            <p:spPr bwMode="auto">
              <a:xfrm>
                <a:off x="3556" y="1374"/>
                <a:ext cx="0" cy="60"/>
              </a:xfrm>
              <a:prstGeom prst="line">
                <a:avLst/>
              </a:prstGeom>
              <a:noFill/>
              <a:ln w="19050">
                <a:solidFill>
                  <a:srgbClr val="333333"/>
                </a:solidFill>
                <a:round/>
                <a:headEnd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/>
              <a:p>
                <a:endParaRPr lang="ko-KR" altLang="en-US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3477" y="1356"/>
                <a:ext cx="91" cy="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6350" algn="ctr">
                    <a:solidFill>
                      <a:schemeClr val="tx2"/>
                    </a:solidFill>
                    <a:miter lim="800000"/>
                    <a:headEnd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/>
              <a:lstStyle/>
              <a:p>
                <a:r>
                  <a:rPr lang="en-US" altLang="ko-KR" sz="900" u="none">
                    <a:solidFill>
                      <a:srgbClr val="5F5F5F"/>
                    </a:solidFill>
                    <a:latin typeface="Verdana" pitchFamily="34" charset="0"/>
                    <a:ea typeface="돋움" pitchFamily="50" charset="-127"/>
                  </a:rPr>
                  <a:t>≫</a:t>
                </a:r>
              </a:p>
            </p:txBody>
          </p:sp>
        </p:grpSp>
      </p:grpSp>
      <p:graphicFrame>
        <p:nvGraphicFramePr>
          <p:cNvPr id="23" name="Group 4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3033012"/>
              </p:ext>
            </p:extLst>
          </p:nvPr>
        </p:nvGraphicFramePr>
        <p:xfrm>
          <a:off x="1584872" y="-6044108"/>
          <a:ext cx="6480175" cy="4483103"/>
        </p:xfrm>
        <a:graphic>
          <a:graphicData uri="http://schemas.openxmlformats.org/drawingml/2006/table">
            <a:tbl>
              <a:tblPr/>
              <a:tblGrid>
                <a:gridCol w="282575"/>
                <a:gridCol w="376238"/>
                <a:gridCol w="565150"/>
                <a:gridCol w="514350"/>
                <a:gridCol w="2654300"/>
                <a:gridCol w="576262"/>
                <a:gridCol w="503238"/>
                <a:gridCol w="504825"/>
                <a:gridCol w="503237"/>
              </a:tblGrid>
              <a:tr h="317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No.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상태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구분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내용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대상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발송자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등록일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발송일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</a:tr>
              <a:tr h="317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15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발송완료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자동발송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[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리얼공지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]</a:t>
                      </a: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테마배틀에 참가 완료되었습니다</a:t>
                      </a: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.</a:t>
                      </a:r>
                      <a:endParaRPr kumimoji="1" lang="en-US" altLang="ko-KR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12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관리자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07.05.01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07.05.01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14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발송예약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선택발송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[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리얼공지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]</a:t>
                      </a: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등록하신 자료가 불건전 자료로 분류되어</a:t>
                      </a: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…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2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관리자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07.05.01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07.05.02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13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발송중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전체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12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10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9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8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7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6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5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4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3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2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" name="Rectangle 215"/>
          <p:cNvSpPr>
            <a:spLocks noChangeArrowheads="1"/>
          </p:cNvSpPr>
          <p:nvPr/>
        </p:nvSpPr>
        <p:spPr bwMode="auto">
          <a:xfrm>
            <a:off x="1584872" y="-1467345"/>
            <a:ext cx="360363" cy="2286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u="none"/>
              <a:t>삭제</a:t>
            </a:r>
          </a:p>
        </p:txBody>
      </p:sp>
      <p:sp>
        <p:nvSpPr>
          <p:cNvPr id="26" name="Oval 217"/>
          <p:cNvSpPr>
            <a:spLocks noChangeArrowheads="1"/>
          </p:cNvSpPr>
          <p:nvPr/>
        </p:nvSpPr>
        <p:spPr bwMode="auto">
          <a:xfrm>
            <a:off x="1872210" y="-1454645"/>
            <a:ext cx="215900" cy="215900"/>
          </a:xfrm>
          <a:prstGeom prst="ellipse">
            <a:avLst/>
          </a:prstGeom>
          <a:solidFill>
            <a:srgbClr val="9933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u="none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7" name="Text Box 220"/>
          <p:cNvSpPr txBox="1">
            <a:spLocks noChangeArrowheads="1"/>
          </p:cNvSpPr>
          <p:nvPr/>
        </p:nvSpPr>
        <p:spPr bwMode="auto">
          <a:xfrm>
            <a:off x="1513435" y="-6260008"/>
            <a:ext cx="1871662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0C0C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ko-KR" altLang="en-US" b="1" u="none"/>
              <a:t>전체</a:t>
            </a:r>
            <a:r>
              <a:rPr lang="ko-KR" altLang="en-US" u="none"/>
              <a:t> </a:t>
            </a:r>
            <a:r>
              <a:rPr lang="en-US" altLang="ko-KR" u="none"/>
              <a:t>| </a:t>
            </a:r>
            <a:r>
              <a:rPr lang="ko-KR" altLang="en-US" u="none"/>
              <a:t>발송함 </a:t>
            </a:r>
            <a:r>
              <a:rPr lang="en-US" altLang="ko-KR" u="none"/>
              <a:t>| </a:t>
            </a:r>
            <a:r>
              <a:rPr lang="ko-KR" altLang="en-US" u="none"/>
              <a:t>예약함</a:t>
            </a:r>
          </a:p>
        </p:txBody>
      </p:sp>
      <p:sp>
        <p:nvSpPr>
          <p:cNvPr id="32" name="Rectangle 410"/>
          <p:cNvSpPr>
            <a:spLocks noChangeArrowheads="1"/>
          </p:cNvSpPr>
          <p:nvPr/>
        </p:nvSpPr>
        <p:spPr bwMode="auto">
          <a:xfrm>
            <a:off x="7633247" y="-1454645"/>
            <a:ext cx="433388" cy="2286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u="none"/>
              <a:t>쪽지발송</a:t>
            </a:r>
          </a:p>
        </p:txBody>
      </p:sp>
      <p:sp>
        <p:nvSpPr>
          <p:cNvPr id="35" name="Oval 496"/>
          <p:cNvSpPr>
            <a:spLocks noChangeArrowheads="1"/>
          </p:cNvSpPr>
          <p:nvPr/>
        </p:nvSpPr>
        <p:spPr bwMode="auto">
          <a:xfrm>
            <a:off x="7488785" y="-1526083"/>
            <a:ext cx="215900" cy="215900"/>
          </a:xfrm>
          <a:prstGeom prst="ellipse">
            <a:avLst/>
          </a:prstGeom>
          <a:solidFill>
            <a:srgbClr val="9933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u="none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51520" y="766156"/>
            <a:ext cx="15969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나눔스퀘어_ac" pitchFamily="50" charset="-127"/>
                <a:ea typeface="나눔스퀘어_ac" pitchFamily="50" charset="-127"/>
              </a:rPr>
              <a:t>Home- </a:t>
            </a:r>
            <a:r>
              <a:rPr lang="ko-KR" altLang="en-US" sz="1400" dirty="0" err="1" smtClean="0">
                <a:latin typeface="나눔스퀘어_ac" pitchFamily="50" charset="-127"/>
                <a:ea typeface="나눔스퀘어_ac" pitchFamily="50" charset="-127"/>
              </a:rPr>
              <a:t>미로그인</a:t>
            </a:r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 시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7380312" y="939478"/>
            <a:ext cx="1587042" cy="551385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itchFamily="50" charset="-127"/>
              <a:ea typeface="나눔스퀘어_ac" pitchFamily="50" charset="-127"/>
            </a:endParaRPr>
          </a:p>
        </p:txBody>
      </p:sp>
      <p:grpSp>
        <p:nvGrpSpPr>
          <p:cNvPr id="62" name="그룹 61"/>
          <p:cNvGrpSpPr/>
          <p:nvPr/>
        </p:nvGrpSpPr>
        <p:grpSpPr>
          <a:xfrm>
            <a:off x="703108" y="793465"/>
            <a:ext cx="6576095" cy="5659869"/>
            <a:chOff x="459695" y="380337"/>
            <a:chExt cx="7056102" cy="6072998"/>
          </a:xfrm>
        </p:grpSpPr>
        <p:sp>
          <p:nvSpPr>
            <p:cNvPr id="10" name="Rectangle 8"/>
            <p:cNvSpPr>
              <a:spLocks noChangeArrowheads="1"/>
            </p:cNvSpPr>
            <p:nvPr/>
          </p:nvSpPr>
          <p:spPr bwMode="auto">
            <a:xfrm>
              <a:off x="526989" y="939478"/>
              <a:ext cx="6693350" cy="401290"/>
            </a:xfrm>
            <a:prstGeom prst="rect">
              <a:avLst/>
            </a:prstGeom>
            <a:solidFill>
              <a:srgbClr val="F8F8F8"/>
            </a:solidFill>
            <a:ln w="9525">
              <a:solidFill>
                <a:schemeClr val="bg2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>
                <a:latin typeface="나눔스퀘어_ac" pitchFamily="50" charset="-127"/>
                <a:ea typeface="나눔스퀘어_ac" pitchFamily="50" charset="-127"/>
              </a:endParaRPr>
            </a:p>
          </p:txBody>
        </p:sp>
        <p:grpSp>
          <p:nvGrpSpPr>
            <p:cNvPr id="61" name="그룹 60"/>
            <p:cNvGrpSpPr/>
            <p:nvPr/>
          </p:nvGrpSpPr>
          <p:grpSpPr>
            <a:xfrm>
              <a:off x="459695" y="380337"/>
              <a:ext cx="7056102" cy="6072998"/>
              <a:chOff x="459695" y="380337"/>
              <a:chExt cx="7056102" cy="6072998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31445" y="1023530"/>
                <a:ext cx="84778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dirty="0" smtClean="0">
                    <a:latin typeface="나눔스퀘어_ac" pitchFamily="50" charset="-127"/>
                    <a:ea typeface="나눔스퀘어_ac" pitchFamily="50" charset="-127"/>
                  </a:rPr>
                  <a:t>Logo</a:t>
                </a:r>
                <a:endParaRPr lang="ko-KR" altLang="en-US" sz="10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2430963" y="1024495"/>
                <a:ext cx="91909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우리</a:t>
                </a:r>
                <a:r>
                  <a:rPr lang="ko-KR" altLang="en-US" sz="1000" dirty="0">
                    <a:latin typeface="나눔스퀘어_ac" pitchFamily="50" charset="-127"/>
                    <a:ea typeface="나눔스퀘어_ac" pitchFamily="50" charset="-127"/>
                  </a:rPr>
                  <a:t>는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3899536" y="1024495"/>
                <a:ext cx="136980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문화 즐기기</a:t>
                </a:r>
                <a:endParaRPr lang="ko-KR" altLang="en-US" sz="10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660621" y="1024495"/>
                <a:ext cx="136980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문화 나누기</a:t>
                </a:r>
                <a:endParaRPr lang="ko-KR" altLang="en-US" sz="10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2" name="Rectangle 8"/>
              <p:cNvSpPr>
                <a:spLocks noChangeArrowheads="1"/>
              </p:cNvSpPr>
              <p:nvPr/>
            </p:nvSpPr>
            <p:spPr bwMode="auto">
              <a:xfrm>
                <a:off x="526988" y="1466859"/>
                <a:ext cx="6693342" cy="2322180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chemeClr val="bg2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836450" y="2645023"/>
                <a:ext cx="11754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err="1" smtClean="0">
                    <a:latin typeface="나눔스퀘어_ac" pitchFamily="50" charset="-127"/>
                    <a:ea typeface="나눔스퀘어_ac" pitchFamily="50" charset="-127"/>
                  </a:rPr>
                  <a:t>라온모아</a:t>
                </a:r>
                <a:endParaRPr lang="ko-KR" altLang="en-US" sz="14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888881" y="2338273"/>
                <a:ext cx="112302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 smtClean="0">
                    <a:latin typeface="나눔스퀘어_ac" pitchFamily="50" charset="-127"/>
                    <a:ea typeface="나눔스퀘어_ac" pitchFamily="50" charset="-127"/>
                  </a:rPr>
                  <a:t>Logo</a:t>
                </a:r>
                <a:endParaRPr lang="ko-KR" altLang="en-US" sz="14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882066" y="3064398"/>
                <a:ext cx="275383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err="1" smtClean="0">
                    <a:latin typeface="나눔스퀘어_ac" pitchFamily="50" charset="-127"/>
                    <a:ea typeface="나눔스퀘어_ac" pitchFamily="50" charset="-127"/>
                  </a:rPr>
                  <a:t>어쩌구</a:t>
                </a:r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 </a:t>
                </a:r>
                <a:r>
                  <a:rPr lang="ko-KR" altLang="en-US" sz="1000" dirty="0" err="1" smtClean="0">
                    <a:latin typeface="나눔스퀘어_ac" pitchFamily="50" charset="-127"/>
                    <a:ea typeface="나눔스퀘어_ac" pitchFamily="50" charset="-127"/>
                  </a:rPr>
                  <a:t>저쩌구</a:t>
                </a:r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 </a:t>
                </a:r>
                <a:r>
                  <a:rPr lang="ko-KR" altLang="en-US" sz="1000" dirty="0" err="1" smtClean="0">
                    <a:latin typeface="나눔스퀘어_ac" pitchFamily="50" charset="-127"/>
                    <a:ea typeface="나눔스퀘어_ac" pitchFamily="50" charset="-127"/>
                  </a:rPr>
                  <a:t>라온모아는요</a:t>
                </a:r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 </a:t>
                </a:r>
                <a:r>
                  <a:rPr lang="ko-KR" altLang="en-US" sz="1000" dirty="0" err="1" smtClean="0">
                    <a:latin typeface="나눔스퀘어_ac" pitchFamily="50" charset="-127"/>
                    <a:ea typeface="나눔스퀘어_ac" pitchFamily="50" charset="-127"/>
                  </a:rPr>
                  <a:t>무슨뜻이냐하면</a:t>
                </a:r>
                <a:endParaRPr lang="en-US" altLang="ko-KR" sz="1000" dirty="0" smtClean="0">
                  <a:latin typeface="나눔스퀘어_ac" pitchFamily="50" charset="-127"/>
                  <a:ea typeface="나눔스퀘어_ac" pitchFamily="50" charset="-127"/>
                </a:endParaRPr>
              </a:p>
              <a:p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축제 즐기고 이것저것 다보고</a:t>
                </a:r>
                <a:endParaRPr lang="ko-KR" altLang="en-US" sz="10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6" name="Rectangle 8"/>
              <p:cNvSpPr>
                <a:spLocks noChangeArrowheads="1"/>
              </p:cNvSpPr>
              <p:nvPr/>
            </p:nvSpPr>
            <p:spPr bwMode="auto">
              <a:xfrm>
                <a:off x="511645" y="4472652"/>
                <a:ext cx="1980683" cy="1980683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chemeClr val="bg2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7" name="Rectangle 8"/>
              <p:cNvSpPr>
                <a:spLocks noChangeArrowheads="1"/>
              </p:cNvSpPr>
              <p:nvPr/>
            </p:nvSpPr>
            <p:spPr bwMode="auto">
              <a:xfrm>
                <a:off x="2888226" y="4472652"/>
                <a:ext cx="1980683" cy="1980683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chemeClr val="bg2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8" name="Rectangle 8"/>
              <p:cNvSpPr>
                <a:spLocks noChangeArrowheads="1"/>
              </p:cNvSpPr>
              <p:nvPr/>
            </p:nvSpPr>
            <p:spPr bwMode="auto">
              <a:xfrm>
                <a:off x="5264807" y="4472652"/>
                <a:ext cx="1980683" cy="1980683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chemeClr val="bg2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3295950" y="3946569"/>
                <a:ext cx="134514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err="1" smtClean="0">
                    <a:latin typeface="나눔스퀘어_ac" pitchFamily="50" charset="-127"/>
                    <a:ea typeface="나눔스퀘어_ac" pitchFamily="50" charset="-127"/>
                  </a:rPr>
                  <a:t>이번달</a:t>
                </a:r>
                <a:r>
                  <a:rPr lang="ko-KR" altLang="en-US" sz="1400" dirty="0" smtClean="0">
                    <a:latin typeface="나눔스퀘어_ac" pitchFamily="50" charset="-127"/>
                    <a:ea typeface="나눔스퀘어_ac" pitchFamily="50" charset="-127"/>
                  </a:rPr>
                  <a:t> 문화</a:t>
                </a:r>
                <a:endParaRPr lang="ko-KR" altLang="en-US" sz="14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6200927" y="547245"/>
                <a:ext cx="131487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로그인</a:t>
                </a:r>
                <a:r>
                  <a:rPr lang="en-US" altLang="ko-KR" sz="1000" dirty="0" smtClean="0">
                    <a:latin typeface="나눔스퀘어_ac" pitchFamily="50" charset="-127"/>
                    <a:ea typeface="나눔스퀘어_ac" pitchFamily="50" charset="-127"/>
                  </a:rPr>
                  <a:t>/</a:t>
                </a:r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회원가입</a:t>
                </a:r>
                <a:endParaRPr lang="ko-KR" altLang="en-US" sz="10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2" name="직사각형 51"/>
              <p:cNvSpPr/>
              <p:nvPr/>
            </p:nvSpPr>
            <p:spPr>
              <a:xfrm>
                <a:off x="6215257" y="541547"/>
                <a:ext cx="990341" cy="233540"/>
              </a:xfrm>
              <a:prstGeom prst="rect">
                <a:avLst/>
              </a:prstGeom>
              <a:no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459695" y="1499532"/>
                <a:ext cx="271639" cy="27163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스퀘어_ac" pitchFamily="50" charset="-127"/>
                    <a:ea typeface="나눔스퀘어_ac" pitchFamily="50" charset="-127"/>
                  </a:rPr>
                  <a:t>1</a:t>
                </a:r>
                <a:endParaRPr lang="ko-KR" altLang="en-US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5" name="타원 54"/>
              <p:cNvSpPr/>
              <p:nvPr/>
            </p:nvSpPr>
            <p:spPr>
              <a:xfrm>
                <a:off x="535245" y="4417155"/>
                <a:ext cx="271639" cy="27163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스퀘어_ac" pitchFamily="50" charset="-127"/>
                    <a:ea typeface="나눔스퀘어_ac" pitchFamily="50" charset="-127"/>
                  </a:rPr>
                  <a:t>1</a:t>
                </a:r>
                <a:endParaRPr lang="ko-KR" altLang="en-US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6" name="타원 55"/>
              <p:cNvSpPr/>
              <p:nvPr/>
            </p:nvSpPr>
            <p:spPr>
              <a:xfrm>
                <a:off x="2917628" y="4417155"/>
                <a:ext cx="271639" cy="27163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스퀘어_ac" pitchFamily="50" charset="-127"/>
                    <a:ea typeface="나눔스퀘어_ac" pitchFamily="50" charset="-127"/>
                  </a:rPr>
                  <a:t>1</a:t>
                </a:r>
                <a:endParaRPr lang="ko-KR" altLang="en-US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7" name="타원 56"/>
              <p:cNvSpPr/>
              <p:nvPr/>
            </p:nvSpPr>
            <p:spPr>
              <a:xfrm>
                <a:off x="5236793" y="4417155"/>
                <a:ext cx="271639" cy="27163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스퀘어_ac" pitchFamily="50" charset="-127"/>
                    <a:ea typeface="나눔스퀘어_ac" pitchFamily="50" charset="-127"/>
                  </a:rPr>
                  <a:t>1</a:t>
                </a:r>
                <a:endParaRPr lang="ko-KR" altLang="en-US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8" name="타원 57"/>
              <p:cNvSpPr/>
              <p:nvPr/>
            </p:nvSpPr>
            <p:spPr>
              <a:xfrm>
                <a:off x="593639" y="2262666"/>
                <a:ext cx="271639" cy="27163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스퀘어_ac" pitchFamily="50" charset="-127"/>
                    <a:ea typeface="나눔스퀘어_ac" pitchFamily="50" charset="-127"/>
                  </a:rPr>
                  <a:t>2</a:t>
                </a:r>
                <a:endParaRPr lang="ko-KR" altLang="en-US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9" name="타원 58"/>
              <p:cNvSpPr/>
              <p:nvPr/>
            </p:nvSpPr>
            <p:spPr>
              <a:xfrm>
                <a:off x="6113779" y="380337"/>
                <a:ext cx="271639" cy="27163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스퀘어_ac" pitchFamily="50" charset="-127"/>
                    <a:ea typeface="나눔스퀘어_ac" pitchFamily="50" charset="-127"/>
                  </a:rPr>
                  <a:t>3</a:t>
                </a:r>
                <a:endParaRPr lang="ko-KR" altLang="en-US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60" name="타원 59"/>
              <p:cNvSpPr/>
              <p:nvPr/>
            </p:nvSpPr>
            <p:spPr>
              <a:xfrm>
                <a:off x="3179427" y="3828818"/>
                <a:ext cx="271639" cy="27163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스퀘어_ac" pitchFamily="50" charset="-127"/>
                    <a:ea typeface="나눔스퀘어_ac" pitchFamily="50" charset="-127"/>
                  </a:rPr>
                  <a:t>4</a:t>
                </a:r>
                <a:endParaRPr lang="ko-KR" altLang="en-US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003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/>
          <p:cNvSpPr/>
          <p:nvPr/>
        </p:nvSpPr>
        <p:spPr>
          <a:xfrm>
            <a:off x="0" y="370358"/>
            <a:ext cx="9144000" cy="3077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0" y="196048"/>
            <a:ext cx="1475656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96048"/>
            <a:ext cx="998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참고 사이트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1513435" y="-6926758"/>
            <a:ext cx="143986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0C0C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en-US" altLang="ko-KR" sz="900" b="1" u="none">
                <a:latin typeface="돋움" pitchFamily="50" charset="-127"/>
                <a:ea typeface="돋움" pitchFamily="50" charset="-127"/>
              </a:rPr>
              <a:t>■ </a:t>
            </a:r>
            <a:r>
              <a:rPr lang="ko-KR" altLang="en-US" sz="900" b="1" u="none">
                <a:latin typeface="돋움" pitchFamily="50" charset="-127"/>
                <a:ea typeface="돋움" pitchFamily="50" charset="-127"/>
              </a:rPr>
              <a:t>쪽지관리</a:t>
            </a: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7453753" y="1130530"/>
            <a:ext cx="1440160" cy="449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0C0C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1.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찜목록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-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사용자가 </a:t>
            </a:r>
            <a:r>
              <a:rPr lang="ko-KR" altLang="en-US" u="none" dirty="0" err="1" smtClean="0">
                <a:latin typeface="나눔스퀘어_ac" pitchFamily="50" charset="-127"/>
                <a:ea typeface="나눔스퀘어_ac" pitchFamily="50" charset="-127"/>
              </a:rPr>
              <a:t>찜해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 놓은 정보를 불러와 보여주는 페이지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2880272" y="-6652120"/>
            <a:ext cx="86995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u="none" dirty="0"/>
              <a:t>전체       ▼</a:t>
            </a: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3826422" y="-6652120"/>
            <a:ext cx="23622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0C0C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u="none"/>
              <a:t>검색어 입력</a:t>
            </a: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6264822" y="-6652120"/>
            <a:ext cx="457200" cy="2286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u="none"/>
              <a:t>검색</a:t>
            </a:r>
          </a:p>
        </p:txBody>
      </p:sp>
      <p:grpSp>
        <p:nvGrpSpPr>
          <p:cNvPr id="15" name="Group 13"/>
          <p:cNvGrpSpPr>
            <a:grpSpLocks/>
          </p:cNvGrpSpPr>
          <p:nvPr/>
        </p:nvGrpSpPr>
        <p:grpSpPr bwMode="auto">
          <a:xfrm>
            <a:off x="4032797" y="-1441945"/>
            <a:ext cx="1792288" cy="142875"/>
            <a:chOff x="2394" y="4141"/>
            <a:chExt cx="1129" cy="90"/>
          </a:xfrm>
        </p:grpSpPr>
        <p:sp>
          <p:nvSpPr>
            <p:cNvPr id="16" name="Rectangle 14"/>
            <p:cNvSpPr>
              <a:spLocks noChangeArrowheads="1"/>
            </p:cNvSpPr>
            <p:nvPr/>
          </p:nvSpPr>
          <p:spPr bwMode="auto">
            <a:xfrm>
              <a:off x="2485" y="4156"/>
              <a:ext cx="953" cy="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6350" algn="ctr">
                  <a:solidFill>
                    <a:schemeClr val="tx2"/>
                  </a:solidFill>
                  <a:miter lim="800000"/>
                  <a:headEnd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 anchor="ctr"/>
            <a:lstStyle/>
            <a:p>
              <a:r>
                <a:rPr lang="en-US" altLang="ko-KR" sz="900" u="none">
                  <a:solidFill>
                    <a:srgbClr val="5F5F5F"/>
                  </a:solidFill>
                  <a:latin typeface="Verdana" pitchFamily="34" charset="0"/>
                  <a:ea typeface="돋움" pitchFamily="50" charset="-127"/>
                </a:rPr>
                <a:t>≪ </a:t>
              </a:r>
              <a:r>
                <a:rPr lang="en-US" altLang="ko-KR" sz="1000" b="1" u="none">
                  <a:latin typeface="Verdana" pitchFamily="34" charset="0"/>
                  <a:ea typeface="돋움" pitchFamily="50" charset="-127"/>
                </a:rPr>
                <a:t>1</a:t>
              </a:r>
              <a:r>
                <a:rPr lang="en-US" altLang="ko-KR" sz="900" u="none">
                  <a:solidFill>
                    <a:srgbClr val="5F5F5F"/>
                  </a:solidFill>
                  <a:latin typeface="Verdana" pitchFamily="34" charset="0"/>
                  <a:ea typeface="돋움" pitchFamily="50" charset="-127"/>
                </a:rPr>
                <a:t> 2 3 4 5 6 7 8 9 10 ≫</a:t>
              </a:r>
            </a:p>
          </p:txBody>
        </p:sp>
        <p:grpSp>
          <p:nvGrpSpPr>
            <p:cNvPr id="17" name="Group 15"/>
            <p:cNvGrpSpPr>
              <a:grpSpLocks/>
            </p:cNvGrpSpPr>
            <p:nvPr/>
          </p:nvGrpSpPr>
          <p:grpSpPr bwMode="auto">
            <a:xfrm>
              <a:off x="2394" y="4141"/>
              <a:ext cx="91" cy="90"/>
              <a:chOff x="2439" y="1356"/>
              <a:chExt cx="91" cy="90"/>
            </a:xfrm>
          </p:grpSpPr>
          <p:sp>
            <p:nvSpPr>
              <p:cNvPr id="21" name="Rectangle 16"/>
              <p:cNvSpPr>
                <a:spLocks noChangeArrowheads="1"/>
              </p:cNvSpPr>
              <p:nvPr/>
            </p:nvSpPr>
            <p:spPr bwMode="auto">
              <a:xfrm>
                <a:off x="2439" y="1356"/>
                <a:ext cx="91" cy="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6350" algn="ctr">
                    <a:solidFill>
                      <a:schemeClr val="tx2"/>
                    </a:solidFill>
                    <a:miter lim="800000"/>
                    <a:headEnd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/>
              <a:lstStyle/>
              <a:p>
                <a:r>
                  <a:rPr lang="en-US" altLang="ko-KR" sz="900" u="none">
                    <a:solidFill>
                      <a:srgbClr val="5F5F5F"/>
                    </a:solidFill>
                    <a:latin typeface="Verdana" pitchFamily="34" charset="0"/>
                    <a:ea typeface="돋움" pitchFamily="50" charset="-127"/>
                  </a:rPr>
                  <a:t>≪</a:t>
                </a:r>
              </a:p>
            </p:txBody>
          </p:sp>
          <p:sp>
            <p:nvSpPr>
              <p:cNvPr id="22" name="Line 17"/>
              <p:cNvSpPr>
                <a:spLocks noChangeShapeType="1"/>
              </p:cNvSpPr>
              <p:nvPr/>
            </p:nvSpPr>
            <p:spPr bwMode="auto">
              <a:xfrm>
                <a:off x="2457" y="1374"/>
                <a:ext cx="0" cy="60"/>
              </a:xfrm>
              <a:prstGeom prst="line">
                <a:avLst/>
              </a:prstGeom>
              <a:noFill/>
              <a:ln w="19050">
                <a:solidFill>
                  <a:srgbClr val="333333"/>
                </a:solidFill>
                <a:round/>
                <a:headEnd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/>
              <a:p>
                <a:endParaRPr lang="ko-KR" altLang="en-US"/>
              </a:p>
            </p:txBody>
          </p:sp>
        </p:grpSp>
        <p:grpSp>
          <p:nvGrpSpPr>
            <p:cNvPr id="18" name="Group 18"/>
            <p:cNvGrpSpPr>
              <a:grpSpLocks/>
            </p:cNvGrpSpPr>
            <p:nvPr/>
          </p:nvGrpSpPr>
          <p:grpSpPr bwMode="auto">
            <a:xfrm>
              <a:off x="3432" y="4141"/>
              <a:ext cx="91" cy="90"/>
              <a:chOff x="3477" y="1356"/>
              <a:chExt cx="91" cy="90"/>
            </a:xfrm>
          </p:grpSpPr>
          <p:sp>
            <p:nvSpPr>
              <p:cNvPr id="19" name="Line 19"/>
              <p:cNvSpPr>
                <a:spLocks noChangeShapeType="1"/>
              </p:cNvSpPr>
              <p:nvPr/>
            </p:nvSpPr>
            <p:spPr bwMode="auto">
              <a:xfrm>
                <a:off x="3556" y="1374"/>
                <a:ext cx="0" cy="60"/>
              </a:xfrm>
              <a:prstGeom prst="line">
                <a:avLst/>
              </a:prstGeom>
              <a:noFill/>
              <a:ln w="19050">
                <a:solidFill>
                  <a:srgbClr val="333333"/>
                </a:solidFill>
                <a:round/>
                <a:headEnd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/>
              <a:lstStyle/>
              <a:p>
                <a:endParaRPr lang="ko-KR" altLang="en-US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3477" y="1356"/>
                <a:ext cx="91" cy="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6350" algn="ctr">
                    <a:solidFill>
                      <a:schemeClr val="tx2"/>
                    </a:solidFill>
                    <a:miter lim="800000"/>
                    <a:headEnd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/>
              <a:lstStyle/>
              <a:p>
                <a:r>
                  <a:rPr lang="en-US" altLang="ko-KR" sz="900" u="none">
                    <a:solidFill>
                      <a:srgbClr val="5F5F5F"/>
                    </a:solidFill>
                    <a:latin typeface="Verdana" pitchFamily="34" charset="0"/>
                    <a:ea typeface="돋움" pitchFamily="50" charset="-127"/>
                  </a:rPr>
                  <a:t>≫</a:t>
                </a:r>
              </a:p>
            </p:txBody>
          </p:sp>
        </p:grpSp>
      </p:grpSp>
      <p:graphicFrame>
        <p:nvGraphicFramePr>
          <p:cNvPr id="23" name="Group 4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4316751"/>
              </p:ext>
            </p:extLst>
          </p:nvPr>
        </p:nvGraphicFramePr>
        <p:xfrm>
          <a:off x="1584872" y="-6044108"/>
          <a:ext cx="6480175" cy="4483103"/>
        </p:xfrm>
        <a:graphic>
          <a:graphicData uri="http://schemas.openxmlformats.org/drawingml/2006/table">
            <a:tbl>
              <a:tblPr/>
              <a:tblGrid>
                <a:gridCol w="282575"/>
                <a:gridCol w="376238"/>
                <a:gridCol w="565150"/>
                <a:gridCol w="514350"/>
                <a:gridCol w="2654300"/>
                <a:gridCol w="576262"/>
                <a:gridCol w="503238"/>
                <a:gridCol w="504825"/>
                <a:gridCol w="503237"/>
              </a:tblGrid>
              <a:tr h="317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No.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상태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구분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내용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대상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발송자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등록일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발송일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</a:tr>
              <a:tr h="317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15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발송완료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자동발송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[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리얼공지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]</a:t>
                      </a: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테마배틀에 참가 완료되었습니다</a:t>
                      </a: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.</a:t>
                      </a:r>
                      <a:endParaRPr kumimoji="1" lang="en-US" altLang="ko-KR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12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관리자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07.05.01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07.05.01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14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발송예약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선택발송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[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리얼공지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]</a:t>
                      </a: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등록하신 자료가 불건전 자료로 분류되어</a:t>
                      </a: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…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2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관리자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07.05.01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07.05.02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13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발송중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전체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12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sng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10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9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8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7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6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5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4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3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2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6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□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1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" name="Rectangle 215"/>
          <p:cNvSpPr>
            <a:spLocks noChangeArrowheads="1"/>
          </p:cNvSpPr>
          <p:nvPr/>
        </p:nvSpPr>
        <p:spPr bwMode="auto">
          <a:xfrm>
            <a:off x="1584872" y="-1467345"/>
            <a:ext cx="360363" cy="2286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u="none"/>
              <a:t>삭제</a:t>
            </a:r>
          </a:p>
        </p:txBody>
      </p:sp>
      <p:sp>
        <p:nvSpPr>
          <p:cNvPr id="26" name="Oval 217"/>
          <p:cNvSpPr>
            <a:spLocks noChangeArrowheads="1"/>
          </p:cNvSpPr>
          <p:nvPr/>
        </p:nvSpPr>
        <p:spPr bwMode="auto">
          <a:xfrm>
            <a:off x="1872210" y="-1454645"/>
            <a:ext cx="215900" cy="215900"/>
          </a:xfrm>
          <a:prstGeom prst="ellipse">
            <a:avLst/>
          </a:prstGeom>
          <a:solidFill>
            <a:srgbClr val="9933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u="none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7" name="Text Box 220"/>
          <p:cNvSpPr txBox="1">
            <a:spLocks noChangeArrowheads="1"/>
          </p:cNvSpPr>
          <p:nvPr/>
        </p:nvSpPr>
        <p:spPr bwMode="auto">
          <a:xfrm>
            <a:off x="1513435" y="-6260008"/>
            <a:ext cx="1871662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0C0C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ko-KR" altLang="en-US" b="1" u="none"/>
              <a:t>전체</a:t>
            </a:r>
            <a:r>
              <a:rPr lang="ko-KR" altLang="en-US" u="none"/>
              <a:t> </a:t>
            </a:r>
            <a:r>
              <a:rPr lang="en-US" altLang="ko-KR" u="none"/>
              <a:t>| </a:t>
            </a:r>
            <a:r>
              <a:rPr lang="ko-KR" altLang="en-US" u="none"/>
              <a:t>발송함 </a:t>
            </a:r>
            <a:r>
              <a:rPr lang="en-US" altLang="ko-KR" u="none"/>
              <a:t>| </a:t>
            </a:r>
            <a:r>
              <a:rPr lang="ko-KR" altLang="en-US" u="none"/>
              <a:t>예약함</a:t>
            </a:r>
          </a:p>
        </p:txBody>
      </p:sp>
      <p:sp>
        <p:nvSpPr>
          <p:cNvPr id="32" name="Rectangle 410"/>
          <p:cNvSpPr>
            <a:spLocks noChangeArrowheads="1"/>
          </p:cNvSpPr>
          <p:nvPr/>
        </p:nvSpPr>
        <p:spPr bwMode="auto">
          <a:xfrm>
            <a:off x="7633247" y="-1454645"/>
            <a:ext cx="433388" cy="2286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ko-KR" altLang="en-US" u="none"/>
              <a:t>쪽지발송</a:t>
            </a:r>
          </a:p>
        </p:txBody>
      </p:sp>
      <p:sp>
        <p:nvSpPr>
          <p:cNvPr id="35" name="Oval 496"/>
          <p:cNvSpPr>
            <a:spLocks noChangeArrowheads="1"/>
          </p:cNvSpPr>
          <p:nvPr/>
        </p:nvSpPr>
        <p:spPr bwMode="auto">
          <a:xfrm>
            <a:off x="7488785" y="-1526083"/>
            <a:ext cx="215900" cy="215900"/>
          </a:xfrm>
          <a:prstGeom prst="ellipse">
            <a:avLst/>
          </a:prstGeom>
          <a:solidFill>
            <a:srgbClr val="9933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ko-KR" u="none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32721" y="722199"/>
            <a:ext cx="14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나눔스퀘어_ac" pitchFamily="50" charset="-127"/>
                <a:ea typeface="나눔스퀘어_ac" pitchFamily="50" charset="-127"/>
              </a:rPr>
              <a:t>Home- </a:t>
            </a:r>
            <a:r>
              <a:rPr lang="ko-KR" altLang="en-US" sz="1400" dirty="0" smtClean="0">
                <a:latin typeface="나눔스퀘어_ac" pitchFamily="50" charset="-127"/>
                <a:ea typeface="나눔스퀘어_ac" pitchFamily="50" charset="-127"/>
              </a:rPr>
              <a:t>로그인 시</a:t>
            </a:r>
            <a:endParaRPr lang="ko-KR" altLang="en-US" sz="1400" dirty="0">
              <a:latin typeface="나눔스퀘어_ac" pitchFamily="50" charset="-127"/>
              <a:ea typeface="나눔스퀘어_ac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7380312" y="939478"/>
            <a:ext cx="1587042" cy="551385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itchFamily="50" charset="-127"/>
              <a:ea typeface="나눔스퀘어_ac" pitchFamily="50" charset="-127"/>
            </a:endParaRPr>
          </a:p>
        </p:txBody>
      </p:sp>
      <p:grpSp>
        <p:nvGrpSpPr>
          <p:cNvPr id="62" name="그룹 61"/>
          <p:cNvGrpSpPr/>
          <p:nvPr/>
        </p:nvGrpSpPr>
        <p:grpSpPr>
          <a:xfrm>
            <a:off x="751524" y="929423"/>
            <a:ext cx="6557425" cy="5523911"/>
            <a:chOff x="511645" y="526219"/>
            <a:chExt cx="7036069" cy="5927116"/>
          </a:xfrm>
        </p:grpSpPr>
        <p:sp>
          <p:nvSpPr>
            <p:cNvPr id="10" name="Rectangle 8"/>
            <p:cNvSpPr>
              <a:spLocks noChangeArrowheads="1"/>
            </p:cNvSpPr>
            <p:nvPr/>
          </p:nvSpPr>
          <p:spPr bwMode="auto">
            <a:xfrm>
              <a:off x="526989" y="939478"/>
              <a:ext cx="6693350" cy="401290"/>
            </a:xfrm>
            <a:prstGeom prst="rect">
              <a:avLst/>
            </a:prstGeom>
            <a:solidFill>
              <a:srgbClr val="F8F8F8"/>
            </a:solidFill>
            <a:ln w="9525">
              <a:solidFill>
                <a:schemeClr val="bg2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>
                <a:latin typeface="나눔스퀘어_ac" pitchFamily="50" charset="-127"/>
                <a:ea typeface="나눔스퀘어_ac" pitchFamily="50" charset="-127"/>
              </a:endParaRPr>
            </a:p>
          </p:txBody>
        </p:sp>
        <p:grpSp>
          <p:nvGrpSpPr>
            <p:cNvPr id="61" name="그룹 60"/>
            <p:cNvGrpSpPr/>
            <p:nvPr/>
          </p:nvGrpSpPr>
          <p:grpSpPr>
            <a:xfrm>
              <a:off x="511645" y="526219"/>
              <a:ext cx="7036069" cy="5927116"/>
              <a:chOff x="511645" y="526219"/>
              <a:chExt cx="7036069" cy="5927116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31445" y="1023530"/>
                <a:ext cx="84778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dirty="0" smtClean="0">
                    <a:latin typeface="나눔스퀘어_ac" pitchFamily="50" charset="-127"/>
                    <a:ea typeface="나눔스퀘어_ac" pitchFamily="50" charset="-127"/>
                  </a:rPr>
                  <a:t>Logo</a:t>
                </a:r>
                <a:endParaRPr lang="ko-KR" altLang="en-US" sz="10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578449" y="1024495"/>
                <a:ext cx="91909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우리</a:t>
                </a:r>
                <a:r>
                  <a:rPr lang="ko-KR" altLang="en-US" sz="1000" dirty="0">
                    <a:latin typeface="나눔스퀘어_ac" pitchFamily="50" charset="-127"/>
                    <a:ea typeface="나눔스퀘어_ac" pitchFamily="50" charset="-127"/>
                  </a:rPr>
                  <a:t>는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3047022" y="1024495"/>
                <a:ext cx="136980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문화 즐기기</a:t>
                </a:r>
                <a:endParaRPr lang="ko-KR" altLang="en-US" sz="10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4808106" y="1024495"/>
                <a:ext cx="136980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문화 나누기</a:t>
                </a:r>
                <a:endParaRPr lang="ko-KR" altLang="en-US" sz="10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2" name="Rectangle 8"/>
              <p:cNvSpPr>
                <a:spLocks noChangeArrowheads="1"/>
              </p:cNvSpPr>
              <p:nvPr/>
            </p:nvSpPr>
            <p:spPr bwMode="auto">
              <a:xfrm>
                <a:off x="526988" y="1466859"/>
                <a:ext cx="6693342" cy="2322180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chemeClr val="bg2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836450" y="2645023"/>
                <a:ext cx="11754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 err="1" smtClean="0">
                    <a:latin typeface="나눔스퀘어_ac" pitchFamily="50" charset="-127"/>
                    <a:ea typeface="나눔스퀘어_ac" pitchFamily="50" charset="-127"/>
                  </a:rPr>
                  <a:t>라온모아</a:t>
                </a:r>
                <a:endParaRPr lang="ko-KR" altLang="en-US" sz="14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888881" y="2338273"/>
                <a:ext cx="112302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 smtClean="0">
                    <a:latin typeface="나눔스퀘어_ac" pitchFamily="50" charset="-127"/>
                    <a:ea typeface="나눔스퀘어_ac" pitchFamily="50" charset="-127"/>
                  </a:rPr>
                  <a:t>Logo</a:t>
                </a:r>
                <a:endParaRPr lang="ko-KR" altLang="en-US" sz="14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882066" y="3064398"/>
                <a:ext cx="275383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err="1" smtClean="0">
                    <a:latin typeface="나눔스퀘어_ac" pitchFamily="50" charset="-127"/>
                    <a:ea typeface="나눔스퀘어_ac" pitchFamily="50" charset="-127"/>
                  </a:rPr>
                  <a:t>어쩌구</a:t>
                </a:r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 </a:t>
                </a:r>
                <a:r>
                  <a:rPr lang="ko-KR" altLang="en-US" sz="1000" dirty="0" err="1" smtClean="0">
                    <a:latin typeface="나눔스퀘어_ac" pitchFamily="50" charset="-127"/>
                    <a:ea typeface="나눔스퀘어_ac" pitchFamily="50" charset="-127"/>
                  </a:rPr>
                  <a:t>저쩌구</a:t>
                </a:r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 </a:t>
                </a:r>
                <a:r>
                  <a:rPr lang="ko-KR" altLang="en-US" sz="1000" dirty="0" err="1" smtClean="0">
                    <a:latin typeface="나눔스퀘어_ac" pitchFamily="50" charset="-127"/>
                    <a:ea typeface="나눔스퀘어_ac" pitchFamily="50" charset="-127"/>
                  </a:rPr>
                  <a:t>라온모아는요</a:t>
                </a:r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 </a:t>
                </a:r>
                <a:r>
                  <a:rPr lang="ko-KR" altLang="en-US" sz="1000" dirty="0" err="1" smtClean="0">
                    <a:latin typeface="나눔스퀘어_ac" pitchFamily="50" charset="-127"/>
                    <a:ea typeface="나눔스퀘어_ac" pitchFamily="50" charset="-127"/>
                  </a:rPr>
                  <a:t>무슨뜻이냐하면</a:t>
                </a:r>
                <a:endParaRPr lang="en-US" altLang="ko-KR" sz="1000" dirty="0" smtClean="0">
                  <a:latin typeface="나눔스퀘어_ac" pitchFamily="50" charset="-127"/>
                  <a:ea typeface="나눔스퀘어_ac" pitchFamily="50" charset="-127"/>
                </a:endParaRPr>
              </a:p>
              <a:p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축제 즐기고 이것저것 다보고</a:t>
                </a:r>
                <a:endParaRPr lang="ko-KR" altLang="en-US" sz="10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6" name="Rectangle 8"/>
              <p:cNvSpPr>
                <a:spLocks noChangeArrowheads="1"/>
              </p:cNvSpPr>
              <p:nvPr/>
            </p:nvSpPr>
            <p:spPr bwMode="auto">
              <a:xfrm>
                <a:off x="511645" y="4472652"/>
                <a:ext cx="1980683" cy="1980683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chemeClr val="bg2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7" name="Rectangle 8"/>
              <p:cNvSpPr>
                <a:spLocks noChangeArrowheads="1"/>
              </p:cNvSpPr>
              <p:nvPr/>
            </p:nvSpPr>
            <p:spPr bwMode="auto">
              <a:xfrm>
                <a:off x="2888226" y="4472652"/>
                <a:ext cx="1980683" cy="1980683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chemeClr val="bg2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8" name="Rectangle 8"/>
              <p:cNvSpPr>
                <a:spLocks noChangeArrowheads="1"/>
              </p:cNvSpPr>
              <p:nvPr/>
            </p:nvSpPr>
            <p:spPr bwMode="auto">
              <a:xfrm>
                <a:off x="5264807" y="4472652"/>
                <a:ext cx="1980683" cy="1980683"/>
              </a:xfrm>
              <a:prstGeom prst="rect">
                <a:avLst/>
              </a:prstGeom>
              <a:solidFill>
                <a:srgbClr val="F8F8F8"/>
              </a:solidFill>
              <a:ln w="9525">
                <a:solidFill>
                  <a:schemeClr val="bg2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2602122" y="3946569"/>
                <a:ext cx="2732801" cy="3302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 err="1" smtClean="0">
                    <a:latin typeface="나눔스퀘어_ac" pitchFamily="50" charset="-127"/>
                    <a:ea typeface="나눔스퀘어_ac" pitchFamily="50" charset="-127"/>
                  </a:rPr>
                  <a:t>라온모아</a:t>
                </a:r>
                <a:r>
                  <a:rPr lang="ko-KR" altLang="en-US" sz="1400" dirty="0" smtClean="0">
                    <a:latin typeface="나눔스퀘어_ac" pitchFamily="50" charset="-127"/>
                    <a:ea typeface="나눔스퀘어_ac" pitchFamily="50" charset="-127"/>
                  </a:rPr>
                  <a:t> 추천 문화 생활</a:t>
                </a:r>
                <a:endParaRPr lang="ko-KR" altLang="en-US" sz="14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5143096" y="526219"/>
                <a:ext cx="1314870" cy="264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err="1" smtClean="0">
                    <a:latin typeface="나눔스퀘어_ac" pitchFamily="50" charset="-127"/>
                    <a:ea typeface="나눔스퀘어_ac" pitchFamily="50" charset="-127"/>
                  </a:rPr>
                  <a:t>아무개님</a:t>
                </a:r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 환영합니다</a:t>
                </a:r>
                <a:r>
                  <a:rPr lang="en-US" altLang="ko-KR" sz="1000" dirty="0" smtClean="0">
                    <a:latin typeface="나눔스퀘어_ac" pitchFamily="50" charset="-127"/>
                    <a:ea typeface="나눔스퀘어_ac" pitchFamily="50" charset="-127"/>
                  </a:rPr>
                  <a:t>!</a:t>
                </a:r>
                <a:endParaRPr lang="ko-KR" altLang="en-US" sz="10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2899701" y="3824280"/>
                <a:ext cx="271639" cy="27163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스퀘어_ac" pitchFamily="50" charset="-127"/>
                    <a:ea typeface="나눔스퀘어_ac" pitchFamily="50" charset="-127"/>
                  </a:rPr>
                  <a:t>2</a:t>
                </a:r>
                <a:endParaRPr lang="ko-KR" altLang="en-US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6177910" y="1024495"/>
                <a:ext cx="1369804" cy="264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000" dirty="0" smtClean="0">
                    <a:latin typeface="나눔스퀘어_ac" pitchFamily="50" charset="-127"/>
                    <a:ea typeface="나눔스퀘어_ac" pitchFamily="50" charset="-127"/>
                  </a:rPr>
                  <a:t>문화 </a:t>
                </a:r>
                <a:r>
                  <a:rPr lang="ko-KR" altLang="en-US" sz="1000" dirty="0" err="1" smtClean="0">
                    <a:latin typeface="나눔스퀘어_ac" pitchFamily="50" charset="-127"/>
                    <a:ea typeface="나눔스퀘어_ac" pitchFamily="50" charset="-127"/>
                  </a:rPr>
                  <a:t>찜하기</a:t>
                </a:r>
                <a:endParaRPr lang="ko-KR" altLang="en-US" sz="1000" dirty="0">
                  <a:latin typeface="나눔스퀘어_ac" pitchFamily="50" charset="-127"/>
                  <a:ea typeface="나눔스퀘어_ac" pitchFamily="50" charset="-127"/>
                </a:endParaRPr>
              </a:p>
            </p:txBody>
          </p:sp>
        </p:grpSp>
        <p:sp>
          <p:nvSpPr>
            <p:cNvPr id="64" name="Rectangle 8"/>
            <p:cNvSpPr>
              <a:spLocks noChangeArrowheads="1"/>
            </p:cNvSpPr>
            <p:nvPr/>
          </p:nvSpPr>
          <p:spPr bwMode="auto">
            <a:xfrm>
              <a:off x="6457965" y="526219"/>
              <a:ext cx="770630" cy="215786"/>
            </a:xfrm>
            <a:prstGeom prst="rect">
              <a:avLst/>
            </a:prstGeom>
            <a:solidFill>
              <a:srgbClr val="F8F8F8"/>
            </a:solidFill>
            <a:ln w="9525">
              <a:solidFill>
                <a:schemeClr val="bg2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ko-KR" altLang="en-US" sz="800" dirty="0" smtClean="0">
                  <a:latin typeface="나눔스퀘어_ac" pitchFamily="50" charset="-127"/>
                  <a:ea typeface="나눔스퀘어_ac" pitchFamily="50" charset="-127"/>
                </a:rPr>
                <a:t>    나의 정보</a:t>
              </a:r>
              <a:endParaRPr lang="ko-KR" altLang="en-US" sz="800" dirty="0">
                <a:latin typeface="나눔스퀘어_ac" pitchFamily="50" charset="-127"/>
                <a:ea typeface="나눔스퀘어_ac" pitchFamily="50" charset="-127"/>
              </a:endParaRPr>
            </a:p>
          </p:txBody>
        </p:sp>
      </p:grpSp>
      <p:sp>
        <p:nvSpPr>
          <p:cNvPr id="55" name="Text Box 7"/>
          <p:cNvSpPr txBox="1">
            <a:spLocks noChangeArrowheads="1"/>
          </p:cNvSpPr>
          <p:nvPr/>
        </p:nvSpPr>
        <p:spPr bwMode="auto">
          <a:xfrm>
            <a:off x="7453753" y="1640024"/>
            <a:ext cx="1440160" cy="547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0C0C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800" u="sng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2.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다 추천 문화생활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  <a:p>
            <a:pPr algn="l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altLang="ko-KR" u="none" dirty="0" smtClean="0">
                <a:latin typeface="나눔스퀘어_ac" pitchFamily="50" charset="-127"/>
                <a:ea typeface="나눔스퀘어_ac" pitchFamily="50" charset="-127"/>
              </a:rPr>
              <a:t>-</a:t>
            </a:r>
            <a:r>
              <a:rPr lang="ko-KR" altLang="en-US" u="none" dirty="0" smtClean="0">
                <a:latin typeface="나눔스퀘어_ac" pitchFamily="50" charset="-127"/>
                <a:ea typeface="나눔스퀘어_ac" pitchFamily="50" charset="-127"/>
              </a:rPr>
              <a:t>사용자가 로그인시 입력한 정보를 토대로 주변에서 가까운 문화생활을 보여줌</a:t>
            </a:r>
            <a:endParaRPr lang="en-US" altLang="ko-KR" u="none" dirty="0" smtClean="0">
              <a:latin typeface="나눔스퀘어_ac" pitchFamily="50" charset="-127"/>
              <a:ea typeface="나눔스퀘어_ac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6710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1411</TotalTime>
  <Words>858</Words>
  <Application>Microsoft Office PowerPoint</Application>
  <PresentationFormat>화면 슬라이드 쇼(4:3)</PresentationFormat>
  <Paragraphs>389</Paragraphs>
  <Slides>14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5" baseType="lpstr">
      <vt:lpstr>굴림</vt:lpstr>
      <vt:lpstr>Arial</vt:lpstr>
      <vt:lpstr>나눔스퀘어_ac</vt:lpstr>
      <vt:lpstr>Verdana</vt:lpstr>
      <vt:lpstr>DFKai-SB</vt:lpstr>
      <vt:lpstr>나눔스퀘어_ac Bold</vt:lpstr>
      <vt:lpstr>돋움</vt:lpstr>
      <vt:lpstr>나눔스퀘어_ac ExtraBold</vt:lpstr>
      <vt:lpstr>맑은 고딕</vt:lpstr>
      <vt:lpstr>나눔고딕 ExtraBold</vt:lpstr>
      <vt:lpstr>Office 테마</vt:lpstr>
      <vt:lpstr>WEB  PROJECT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 PROJECT</dc:title>
  <dc:creator>vip</dc:creator>
  <cp:lastModifiedBy>vip</cp:lastModifiedBy>
  <cp:revision>46</cp:revision>
  <dcterms:created xsi:type="dcterms:W3CDTF">2019-07-03T07:35:10Z</dcterms:created>
  <dcterms:modified xsi:type="dcterms:W3CDTF">2019-07-09T05:36:48Z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